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618" r:id="rId2"/>
    <p:sldId id="407" r:id="rId3"/>
    <p:sldId id="267" r:id="rId4"/>
    <p:sldId id="568" r:id="rId5"/>
    <p:sldId id="569" r:id="rId6"/>
    <p:sldId id="580" r:id="rId7"/>
    <p:sldId id="611" r:id="rId8"/>
    <p:sldId id="582" r:id="rId9"/>
    <p:sldId id="583" r:id="rId10"/>
    <p:sldId id="616" r:id="rId11"/>
    <p:sldId id="617" r:id="rId12"/>
    <p:sldId id="586" r:id="rId13"/>
    <p:sldId id="570" r:id="rId14"/>
    <p:sldId id="599" r:id="rId15"/>
    <p:sldId id="601" r:id="rId16"/>
    <p:sldId id="603" r:id="rId17"/>
    <p:sldId id="602" r:id="rId18"/>
    <p:sldId id="598" r:id="rId19"/>
    <p:sldId id="600" r:id="rId20"/>
    <p:sldId id="591" r:id="rId21"/>
    <p:sldId id="594" r:id="rId22"/>
    <p:sldId id="595" r:id="rId23"/>
    <p:sldId id="574" r:id="rId24"/>
    <p:sldId id="575" r:id="rId25"/>
    <p:sldId id="589" r:id="rId26"/>
    <p:sldId id="597" r:id="rId27"/>
    <p:sldId id="576" r:id="rId28"/>
    <p:sldId id="606" r:id="rId29"/>
    <p:sldId id="604" r:id="rId30"/>
    <p:sldId id="605" r:id="rId31"/>
    <p:sldId id="578" r:id="rId32"/>
    <p:sldId id="579" r:id="rId33"/>
    <p:sldId id="54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99"/>
    <a:srgbClr val="FFFF99"/>
    <a:srgbClr val="E9EDF4"/>
    <a:srgbClr val="9DCC17"/>
    <a:srgbClr val="E15716"/>
    <a:srgbClr val="9E3F30"/>
    <a:srgbClr val="973F30"/>
    <a:srgbClr val="F85F00"/>
    <a:srgbClr val="5C2D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65" autoAdjust="0"/>
    <p:restoredTop sz="94660" autoAdjust="0"/>
  </p:normalViewPr>
  <p:slideViewPr>
    <p:cSldViewPr showGuides="1">
      <p:cViewPr varScale="1">
        <p:scale>
          <a:sx n="69" d="100"/>
          <a:sy n="69" d="100"/>
        </p:scale>
        <p:origin x="-1374" y="-108"/>
      </p:cViewPr>
      <p:guideLst>
        <p:guide orient="horz" pos="2160"/>
        <p:guide orient="horz" pos="768"/>
        <p:guide orient="horz" pos="3840"/>
        <p:guide orient="horz" pos="96"/>
        <p:guide orient="horz" pos="1920"/>
        <p:guide orient="horz"/>
        <p:guide orient="horz" pos="4319"/>
        <p:guide pos="2880"/>
        <p:guide pos="192"/>
        <p:guide pos="5568"/>
        <p:guide pos="2736"/>
        <p:guide pos="3024"/>
        <p:guide pos="5759"/>
        <p:guide/>
        <p:guide pos="864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Standalone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Sheet1!$A$2:$A$4</c:f>
              <c:strCache>
                <c:ptCount val="3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1784.6341252629998</c:v>
                </c:pt>
                <c:pt idx="1">
                  <c:v>2057.820720615</c:v>
                </c:pt>
                <c:pt idx="2">
                  <c:v>2554.285833481993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CGPL</c:v>
                </c:pt>
              </c:strCache>
            </c:strRef>
          </c:tx>
          <c:dLbls>
            <c:dLbl>
              <c:idx val="1"/>
              <c:layout/>
              <c:dLblPos val="l"/>
              <c:showVal val="1"/>
            </c:dLbl>
            <c:dLbl>
              <c:idx val="2"/>
              <c:layout>
                <c:manualLayout>
                  <c:x val="-6.8634701912261134E-2"/>
                  <c:y val="-2.838983050847470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lang="en-US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Sheet1!$A$2:$A$4</c:f>
              <c:strCache>
                <c:ptCount val="3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</c:strCache>
            </c:strRef>
          </c:cat>
          <c:val>
            <c:numRef>
              <c:f>Sheet1!$C$2:$C$4</c:f>
              <c:numCache>
                <c:formatCode>_(* #,##0_);_(* \(#,##0\);_(* "-"??_);_(@_)</c:formatCode>
                <c:ptCount val="3"/>
                <c:pt idx="1">
                  <c:v>333.11000000000018</c:v>
                </c:pt>
                <c:pt idx="2">
                  <c:v>757.19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MPL</c:v>
                </c:pt>
              </c:strCache>
            </c:strRef>
          </c:tx>
          <c:dLbls>
            <c:dLbl>
              <c:idx val="2"/>
              <c:layout/>
              <c:dLblPos val="r"/>
              <c:showVal val="1"/>
            </c:dLbl>
            <c:txPr>
              <a:bodyPr/>
              <a:lstStyle/>
              <a:p>
                <a:pPr>
                  <a:defRPr lang="en-US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Sheet1!$A$2:$A$4</c:f>
              <c:strCache>
                <c:ptCount val="3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</c:strCache>
            </c:strRef>
          </c:cat>
          <c:val>
            <c:numRef>
              <c:f>Sheet1!$D$2:$D$4</c:f>
              <c:numCache>
                <c:formatCode>_(* #,##0_);_(* \(#,##0\);_(* "-"??_);_(@_)</c:formatCode>
                <c:ptCount val="3"/>
                <c:pt idx="1">
                  <c:v>466.93129999999826</c:v>
                </c:pt>
                <c:pt idx="2">
                  <c:v>752.24109999999939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TPSSL</c:v>
                </c:pt>
              </c:strCache>
            </c:strRef>
          </c:tx>
          <c:dLbls>
            <c:dLbl>
              <c:idx val="0"/>
              <c:layout/>
              <c:dLblPos val="l"/>
              <c:showVal val="1"/>
            </c:dLbl>
            <c:dLbl>
              <c:idx val="1"/>
              <c:layout>
                <c:manualLayout>
                  <c:x val="3.1413690476190657E-2"/>
                  <c:y val="3.3757062146892648E-2"/>
                </c:manualLayout>
              </c:layout>
              <c:dLblPos val="r"/>
              <c:showVal val="1"/>
            </c:dLbl>
            <c:dLbl>
              <c:idx val="2"/>
              <c:layout/>
              <c:dLblPos val="r"/>
              <c:showVal val="1"/>
            </c:dLbl>
            <c:txPr>
              <a:bodyPr/>
              <a:lstStyle/>
              <a:p>
                <a:pPr>
                  <a:defRPr lang="en-US">
                    <a:solidFill>
                      <a:schemeClr val="accent5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Sheet1!$A$2:$A$4</c:f>
              <c:strCache>
                <c:ptCount val="3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</c:strCache>
            </c:strRef>
          </c:cat>
          <c:val>
            <c:numRef>
              <c:f>Sheet1!$E$2:$E$4</c:f>
              <c:numCache>
                <c:formatCode>_(* #,##0_);_(* \(#,##0\);_(* "-"??_);_(@_)</c:formatCode>
                <c:ptCount val="3"/>
                <c:pt idx="0">
                  <c:v>60.850000000000094</c:v>
                </c:pt>
                <c:pt idx="1">
                  <c:v>-33.18</c:v>
                </c:pt>
                <c:pt idx="2">
                  <c:v>24.309999999999942</c:v>
                </c:pt>
              </c:numCache>
            </c:numRef>
          </c:val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TPDDL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Sheet1!$A$2:$A$4</c:f>
              <c:strCache>
                <c:ptCount val="3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</c:strCache>
            </c:strRef>
          </c:cat>
          <c:val>
            <c:numRef>
              <c:f>Sheet1!$F$2:$F$4</c:f>
              <c:numCache>
                <c:formatCode>_(* #,##0_);_(* \(#,##0\);_(* "-"??_);_(@_)</c:formatCode>
                <c:ptCount val="3"/>
                <c:pt idx="0">
                  <c:v>920.52919999999847</c:v>
                </c:pt>
                <c:pt idx="1">
                  <c:v>1033.8360999999995</c:v>
                </c:pt>
                <c:pt idx="2">
                  <c:v>1027.4304999999977</c:v>
                </c:pt>
              </c:numCache>
            </c:numRef>
          </c:val>
        </c:ser>
        <c:ser>
          <c:idx val="3"/>
          <c:order val="5"/>
          <c:tx>
            <c:strRef>
              <c:f>Sheet1!$G$1</c:f>
              <c:strCache>
                <c:ptCount val="1"/>
                <c:pt idx="0">
                  <c:v>IEL</c:v>
                </c:pt>
              </c:strCache>
            </c:strRef>
          </c:tx>
          <c:dLbls>
            <c:dLbl>
              <c:idx val="0"/>
              <c:layout/>
              <c:dLblPos val="t"/>
              <c:showVal val="1"/>
            </c:dLbl>
            <c:dLbl>
              <c:idx val="1"/>
              <c:layout>
                <c:manualLayout>
                  <c:x val="8.7462504686914109E-3"/>
                  <c:y val="2.2740112994350484E-2"/>
                </c:manualLayout>
              </c:layout>
              <c:dLblPos val="r"/>
              <c:showVal val="1"/>
            </c:dLbl>
            <c:dLbl>
              <c:idx val="2"/>
              <c:layout/>
              <c:dLblPos val="t"/>
              <c:showVal val="1"/>
            </c:dLbl>
            <c:txPr>
              <a:bodyPr/>
              <a:lstStyle/>
              <a:p>
                <a:pPr>
                  <a:defRPr lang="en-US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Sheet1!$A$2:$A$4</c:f>
              <c:strCache>
                <c:ptCount val="3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</c:strCache>
            </c:strRef>
          </c:cat>
          <c:val>
            <c:numRef>
              <c:f>Sheet1!$G$2:$G$4</c:f>
              <c:numCache>
                <c:formatCode>_(* #,##0_);_(* \(#,##0\);_(* "-"??_);_(@_)</c:formatCode>
                <c:ptCount val="3"/>
                <c:pt idx="0">
                  <c:v>248.14999999999998</c:v>
                </c:pt>
                <c:pt idx="1">
                  <c:v>240.99999999999994</c:v>
                </c:pt>
                <c:pt idx="2">
                  <c:v>237.57999999999998</c:v>
                </c:pt>
              </c:numCache>
            </c:numRef>
          </c:val>
        </c:ser>
        <c:dLbls>
          <c:showVal val="1"/>
        </c:dLbls>
        <c:marker val="1"/>
        <c:axId val="79708928"/>
        <c:axId val="79710464"/>
      </c:lineChart>
      <c:catAx>
        <c:axId val="797089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9710464"/>
        <c:crosses val="autoZero"/>
        <c:auto val="1"/>
        <c:lblAlgn val="ctr"/>
        <c:lblOffset val="100"/>
      </c:catAx>
      <c:valAx>
        <c:axId val="79710464"/>
        <c:scaling>
          <c:orientation val="minMax"/>
        </c:scaling>
        <c:axPos val="l"/>
        <c:numFmt formatCode="_(* #,##0_);_(* \(#,##0\);_(* &quot;-&quot;??_);_(@_)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97089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>
        <c:manualLayout>
          <c:layoutTarget val="inner"/>
          <c:xMode val="edge"/>
          <c:yMode val="edge"/>
          <c:x val="7.3184523809524032E-2"/>
          <c:y val="0.15126562569509341"/>
          <c:w val="0.92681547619048721"/>
          <c:h val="0.67236843275947134"/>
        </c:manualLayout>
      </c:layout>
      <c:barChart>
        <c:barDir val="col"/>
        <c:grouping val="stacked"/>
        <c:ser>
          <c:idx val="3"/>
          <c:order val="3"/>
          <c:tx>
            <c:strRef>
              <c:f>Sheet1!$E$1</c:f>
              <c:strCache>
                <c:ptCount val="1"/>
                <c:pt idx="0">
                  <c:v>Tata Power Trading Volume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cat>
            <c:numRef>
              <c:f>Sheet1!$A$2:$A$17</c:f>
              <c:numCache>
                <c:formatCode>mmm/yy</c:formatCode>
                <c:ptCount val="16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  <c:pt idx="7">
                  <c:v>41579</c:v>
                </c:pt>
                <c:pt idx="8">
                  <c:v>41609</c:v>
                </c:pt>
                <c:pt idx="9">
                  <c:v>41640</c:v>
                </c:pt>
                <c:pt idx="10">
                  <c:v>41671</c:v>
                </c:pt>
                <c:pt idx="11">
                  <c:v>41699</c:v>
                </c:pt>
                <c:pt idx="12">
                  <c:v>41730</c:v>
                </c:pt>
                <c:pt idx="13">
                  <c:v>41760</c:v>
                </c:pt>
                <c:pt idx="14">
                  <c:v>41791</c:v>
                </c:pt>
                <c:pt idx="15">
                  <c:v>41821</c:v>
                </c:pt>
              </c:numCache>
            </c:numRef>
          </c:cat>
          <c:val>
            <c:numRef>
              <c:f>Sheet1!$E$2:$E$17</c:f>
              <c:numCache>
                <c:formatCode>_(* #,##0_);_(* \(#,##0\);_(* "-"??_);_(@_)</c:formatCode>
                <c:ptCount val="16"/>
                <c:pt idx="0">
                  <c:v>5299481</c:v>
                </c:pt>
                <c:pt idx="1">
                  <c:v>6706027</c:v>
                </c:pt>
                <c:pt idx="2">
                  <c:v>5661883</c:v>
                </c:pt>
                <c:pt idx="3">
                  <c:v>4765419</c:v>
                </c:pt>
                <c:pt idx="4">
                  <c:v>11987901</c:v>
                </c:pt>
                <c:pt idx="5">
                  <c:v>10783512</c:v>
                </c:pt>
                <c:pt idx="6">
                  <c:v>8543459</c:v>
                </c:pt>
                <c:pt idx="7">
                  <c:v>8023760</c:v>
                </c:pt>
                <c:pt idx="8">
                  <c:v>12852412</c:v>
                </c:pt>
                <c:pt idx="9">
                  <c:v>10794951</c:v>
                </c:pt>
                <c:pt idx="10">
                  <c:v>8593589</c:v>
                </c:pt>
                <c:pt idx="11">
                  <c:v>13435319</c:v>
                </c:pt>
                <c:pt idx="12">
                  <c:v>12722184</c:v>
                </c:pt>
                <c:pt idx="13">
                  <c:v>28581152</c:v>
                </c:pt>
                <c:pt idx="14">
                  <c:v>22167457</c:v>
                </c:pt>
                <c:pt idx="15">
                  <c:v>15640780</c:v>
                </c:pt>
              </c:numCache>
            </c:numRef>
          </c:val>
        </c:ser>
        <c:gapWidth val="0"/>
        <c:axId val="117986432"/>
        <c:axId val="117976064"/>
      </c:barChar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BSE Sensex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mmm/yy</c:formatCode>
                <c:ptCount val="16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  <c:pt idx="7">
                  <c:v>41579</c:v>
                </c:pt>
                <c:pt idx="8">
                  <c:v>41609</c:v>
                </c:pt>
                <c:pt idx="9">
                  <c:v>41640</c:v>
                </c:pt>
                <c:pt idx="10">
                  <c:v>41671</c:v>
                </c:pt>
                <c:pt idx="11">
                  <c:v>41699</c:v>
                </c:pt>
                <c:pt idx="12">
                  <c:v>41730</c:v>
                </c:pt>
                <c:pt idx="13">
                  <c:v>41760</c:v>
                </c:pt>
                <c:pt idx="14">
                  <c:v>41791</c:v>
                </c:pt>
                <c:pt idx="15">
                  <c:v>41821</c:v>
                </c:pt>
              </c:numCache>
            </c:numRef>
          </c:cat>
          <c:val>
            <c:numRef>
              <c:f>Sheet1!$B$2:$B$17</c:f>
              <c:numCache>
                <c:formatCode>_(* #,##0_);_(* \(#,##0\);_(* "-"??_);_(@_)</c:formatCode>
                <c:ptCount val="16"/>
                <c:pt idx="0">
                  <c:v>100</c:v>
                </c:pt>
                <c:pt idx="1">
                  <c:v>105.63451064291783</c:v>
                </c:pt>
                <c:pt idx="2">
                  <c:v>101.4839714141216</c:v>
                </c:pt>
                <c:pt idx="3">
                  <c:v>104.53036918571583</c:v>
                </c:pt>
                <c:pt idx="4">
                  <c:v>98.016808369233374</c:v>
                </c:pt>
                <c:pt idx="5">
                  <c:v>103.01576247984346</c:v>
                </c:pt>
                <c:pt idx="6">
                  <c:v>107.15774924603288</c:v>
                </c:pt>
                <c:pt idx="7">
                  <c:v>109.77655036553168</c:v>
                </c:pt>
                <c:pt idx="8">
                  <c:v>111.3473438381228</c:v>
                </c:pt>
                <c:pt idx="9">
                  <c:v>110.55564528727542</c:v>
                </c:pt>
                <c:pt idx="10">
                  <c:v>108.83506456712094</c:v>
                </c:pt>
                <c:pt idx="11">
                  <c:v>114.88417105984341</c:v>
                </c:pt>
                <c:pt idx="12">
                  <c:v>119.51423071525596</c:v>
                </c:pt>
                <c:pt idx="13">
                  <c:v>126.17575178264514</c:v>
                </c:pt>
                <c:pt idx="14">
                  <c:v>132.3786702112167</c:v>
                </c:pt>
                <c:pt idx="15">
                  <c:v>135.25716963796341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 Index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mmm/yy</c:formatCode>
                <c:ptCount val="16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  <c:pt idx="7">
                  <c:v>41579</c:v>
                </c:pt>
                <c:pt idx="8">
                  <c:v>41609</c:v>
                </c:pt>
                <c:pt idx="9">
                  <c:v>41640</c:v>
                </c:pt>
                <c:pt idx="10">
                  <c:v>41671</c:v>
                </c:pt>
                <c:pt idx="11">
                  <c:v>41699</c:v>
                </c:pt>
                <c:pt idx="12">
                  <c:v>41730</c:v>
                </c:pt>
                <c:pt idx="13">
                  <c:v>41760</c:v>
                </c:pt>
                <c:pt idx="14">
                  <c:v>41791</c:v>
                </c:pt>
                <c:pt idx="15">
                  <c:v>41821</c:v>
                </c:pt>
              </c:numCache>
            </c:numRef>
          </c:cat>
          <c:val>
            <c:numRef>
              <c:f>Sheet1!$C$2:$C$17</c:f>
              <c:numCache>
                <c:formatCode>_(* #,##0_);_(* \(#,##0\);_(* "-"??_);_(@_)</c:formatCode>
                <c:ptCount val="16"/>
                <c:pt idx="0">
                  <c:v>100</c:v>
                </c:pt>
                <c:pt idx="1">
                  <c:v>105.55457169674321</c:v>
                </c:pt>
                <c:pt idx="2">
                  <c:v>97.140807905502342</c:v>
                </c:pt>
                <c:pt idx="3">
                  <c:v>92.991776908046603</c:v>
                </c:pt>
                <c:pt idx="4">
                  <c:v>83.779316532959683</c:v>
                </c:pt>
                <c:pt idx="5">
                  <c:v>86.213776778177234</c:v>
                </c:pt>
                <c:pt idx="6">
                  <c:v>92.602759133652626</c:v>
                </c:pt>
                <c:pt idx="7">
                  <c:v>94.400859499058527</c:v>
                </c:pt>
                <c:pt idx="8">
                  <c:v>99.242330328628213</c:v>
                </c:pt>
                <c:pt idx="9">
                  <c:v>94.85156522098454</c:v>
                </c:pt>
                <c:pt idx="10">
                  <c:v>89.928926039397666</c:v>
                </c:pt>
                <c:pt idx="11">
                  <c:v>96.446006812238409</c:v>
                </c:pt>
                <c:pt idx="12">
                  <c:v>102.31196982308252</c:v>
                </c:pt>
                <c:pt idx="13">
                  <c:v>119.26700550764163</c:v>
                </c:pt>
                <c:pt idx="14">
                  <c:v>134.6491461089368</c:v>
                </c:pt>
                <c:pt idx="15">
                  <c:v>133.35989752126611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Tata Power</c:v>
                </c:pt>
              </c:strCache>
            </c:strRef>
          </c:tx>
          <c:spPr>
            <a:ln w="4445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mmm/yy</c:formatCode>
                <c:ptCount val="16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  <c:pt idx="7">
                  <c:v>41579</c:v>
                </c:pt>
                <c:pt idx="8">
                  <c:v>41609</c:v>
                </c:pt>
                <c:pt idx="9">
                  <c:v>41640</c:v>
                </c:pt>
                <c:pt idx="10">
                  <c:v>41671</c:v>
                </c:pt>
                <c:pt idx="11">
                  <c:v>41699</c:v>
                </c:pt>
                <c:pt idx="12">
                  <c:v>41730</c:v>
                </c:pt>
                <c:pt idx="13">
                  <c:v>41760</c:v>
                </c:pt>
                <c:pt idx="14">
                  <c:v>41791</c:v>
                </c:pt>
                <c:pt idx="15">
                  <c:v>41821</c:v>
                </c:pt>
              </c:numCache>
            </c:numRef>
          </c:cat>
          <c:val>
            <c:numRef>
              <c:f>Sheet1!$D$2:$D$17</c:f>
              <c:numCache>
                <c:formatCode>_(* #,##0_);_(* \(#,##0\);_(* "-"??_);_(@_)</c:formatCode>
                <c:ptCount val="16"/>
                <c:pt idx="0">
                  <c:v>100</c:v>
                </c:pt>
                <c:pt idx="1">
                  <c:v>93.660164271047606</c:v>
                </c:pt>
                <c:pt idx="2">
                  <c:v>85.780287474332667</c:v>
                </c:pt>
                <c:pt idx="3">
                  <c:v>90.939425051334695</c:v>
                </c:pt>
                <c:pt idx="4">
                  <c:v>80.775154004106753</c:v>
                </c:pt>
                <c:pt idx="5">
                  <c:v>79.466119096509246</c:v>
                </c:pt>
                <c:pt idx="6">
                  <c:v>83.983572895277206</c:v>
                </c:pt>
                <c:pt idx="7">
                  <c:v>83.367556468172936</c:v>
                </c:pt>
                <c:pt idx="8">
                  <c:v>88.064681724845997</c:v>
                </c:pt>
                <c:pt idx="9">
                  <c:v>83.80390143737165</c:v>
                </c:pt>
                <c:pt idx="10">
                  <c:v>80.082135523613758</c:v>
                </c:pt>
                <c:pt idx="11">
                  <c:v>84.702258726899359</c:v>
                </c:pt>
                <c:pt idx="12">
                  <c:v>84.830595482546201</c:v>
                </c:pt>
                <c:pt idx="13">
                  <c:v>95.123203285420942</c:v>
                </c:pt>
                <c:pt idx="14">
                  <c:v>109.80492813141655</c:v>
                </c:pt>
                <c:pt idx="15">
                  <c:v>107</c:v>
                </c:pt>
              </c:numCache>
            </c:numRef>
          </c:val>
        </c:ser>
        <c:marker val="1"/>
        <c:axId val="117972992"/>
        <c:axId val="117974528"/>
      </c:lineChart>
      <c:dateAx>
        <c:axId val="117972992"/>
        <c:scaling>
          <c:orientation val="minMax"/>
        </c:scaling>
        <c:axPos val="b"/>
        <c:numFmt formatCode="mmm/yy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7974528"/>
        <c:crosses val="autoZero"/>
        <c:auto val="1"/>
        <c:lblOffset val="100"/>
        <c:baseTimeUnit val="months"/>
      </c:dateAx>
      <c:valAx>
        <c:axId val="117974528"/>
        <c:scaling>
          <c:orientation val="minMax"/>
          <c:max val="140"/>
          <c:min val="70"/>
        </c:scaling>
        <c:axPos val="l"/>
        <c:majorGridlines/>
        <c:numFmt formatCode="_(* #,##0_);_(* \(#,##0\);_(* &quot;-&quot;??_);_(@_)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17972992"/>
        <c:crosses val="autoZero"/>
        <c:crossBetween val="between"/>
      </c:valAx>
      <c:valAx>
        <c:axId val="117976064"/>
        <c:scaling>
          <c:orientation val="minMax"/>
        </c:scaling>
        <c:axPos val="r"/>
        <c:numFmt formatCode="_(* #,##0_);_(* \(#,##0\);_(* &quot;-&quot;??_);_(@_)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7986432"/>
        <c:crosses val="max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</c:dispUnitsLbl>
        </c:dispUnits>
      </c:valAx>
      <c:dateAx>
        <c:axId val="117986432"/>
        <c:scaling>
          <c:orientation val="minMax"/>
        </c:scaling>
        <c:delete val="1"/>
        <c:axPos val="b"/>
        <c:numFmt formatCode="mmm/yy" sourceLinked="1"/>
        <c:tickLblPos val="none"/>
        <c:crossAx val="117976064"/>
        <c:crosses val="autoZero"/>
        <c:auto val="1"/>
        <c:lblOffset val="100"/>
      </c:dateAx>
    </c:plotArea>
    <c:legend>
      <c:legendPos val="b"/>
      <c:layout>
        <c:manualLayout>
          <c:xMode val="edge"/>
          <c:yMode val="edge"/>
          <c:x val="1.3838113985751934E-3"/>
          <c:y val="0"/>
          <c:w val="0.88150004686914152"/>
          <c:h val="6.0688197873570902E-2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570048309178806E-2"/>
          <c:y val="3.437500000000001E-2"/>
          <c:w val="0.74125832097074817"/>
          <c:h val="0.9468750000000034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0.91</c:v>
                </c:pt>
                <c:pt idx="1">
                  <c:v>9.0000000000000024E-2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290682414698168"/>
          <c:y val="0"/>
          <c:w val="0.30411698537683129"/>
          <c:h val="0.25220855205599274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&lt;30</c:v>
                </c:pt>
                <c:pt idx="1">
                  <c:v>31-40</c:v>
                </c:pt>
                <c:pt idx="2">
                  <c:v>41-50</c:v>
                </c:pt>
                <c:pt idx="3">
                  <c:v>&gt;50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0.42000000000000032</c:v>
                </c:pt>
                <c:pt idx="1">
                  <c:v>0.28000000000000008</c:v>
                </c:pt>
                <c:pt idx="2">
                  <c:v>0.17</c:v>
                </c:pt>
                <c:pt idx="3">
                  <c:v>0.13</c:v>
                </c:pt>
              </c:numCache>
            </c:numRef>
          </c:val>
        </c:ser>
        <c:overlap val="100"/>
        <c:axId val="119204480"/>
        <c:axId val="119476608"/>
      </c:barChart>
      <c:catAx>
        <c:axId val="1192044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9476608"/>
        <c:crosses val="autoZero"/>
        <c:auto val="1"/>
        <c:lblAlgn val="ctr"/>
        <c:lblOffset val="100"/>
      </c:catAx>
      <c:valAx>
        <c:axId val="119476608"/>
        <c:scaling>
          <c:orientation val="minMax"/>
        </c:scaling>
        <c:delete val="1"/>
        <c:axPos val="l"/>
        <c:numFmt formatCode="0%" sourceLinked="1"/>
        <c:tickLblPos val="none"/>
        <c:crossAx val="119204480"/>
        <c:crosses val="autoZero"/>
        <c:crossBetween val="between"/>
      </c:valAx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C19F4F-105E-416F-9DD7-1A63AF70238A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1E2E70-B951-4EAC-9BD5-802F10246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952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762000"/>
          </a:xfrm>
        </p:spPr>
        <p:txBody>
          <a:bodyPr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59363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848600" cy="639762"/>
          </a:xfrm>
        </p:spPr>
        <p:txBody>
          <a:bodyPr>
            <a:norm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59363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AC5C3F-8407-4F7F-A748-DF3DBEC37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D3F01A-07F6-431E-8988-C5ACC7E2E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90800" y="6396038"/>
            <a:ext cx="6096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…Message Box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 Arial, Font size 18 Bold)</a:t>
            </a:r>
          </a:p>
        </p:txBody>
      </p:sp>
      <p:pic>
        <p:nvPicPr>
          <p:cNvPr id="2056" name="Picture 6" descr="presention 5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 descr="D:\Tata Power AGM\Aug 2014\Photographs\Backup_of_AGM backdrop final 02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Standalone Financials – Q1 FY15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19187"/>
          <a:ext cx="8534400" cy="4800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518"/>
                <a:gridCol w="1999490"/>
                <a:gridCol w="1739392"/>
              </a:tblGrid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Figures in </a:t>
                      </a:r>
                      <a:r>
                        <a:rPr lang="en-US" sz="1400" dirty="0" smtClean="0">
                          <a:latin typeface="Rupee Foradian" pitchFamily="34" charset="0"/>
                          <a:cs typeface="Arial" pitchFamily="34" charset="0"/>
                        </a:rPr>
                        <a:t>`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Crore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0292" marB="50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Q1-FY15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0292" marB="50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Q1-FY14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0292" marB="50292" anchor="ctr" horzOverflow="overflow"/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Sales/Income from Other Operations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2,328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2,608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Operating Expenditure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1,780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1,865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Operating Profit</a:t>
                      </a:r>
                    </a:p>
                  </a:txBody>
                  <a:tcPr marL="100584" marR="100584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548</a:t>
                      </a:r>
                    </a:p>
                  </a:txBody>
                  <a:tcPr marL="100584" marR="182880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743</a:t>
                      </a:r>
                    </a:p>
                  </a:txBody>
                  <a:tcPr marL="100584" marR="182880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Forex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Loss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Add: Other Income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265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246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Finance Cost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237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Profit Before Depreciation and Tax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518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686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Depreciation/Amortization/Impairment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Profit Before Tax</a:t>
                      </a:r>
                    </a:p>
                  </a:txBody>
                  <a:tcPr marL="100584" marR="100584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376</a:t>
                      </a:r>
                    </a:p>
                  </a:txBody>
                  <a:tcPr marL="100584" marR="182880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</a:p>
                  </a:txBody>
                  <a:tcPr marL="100584" marR="182880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 Expenses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506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Profit/(Loss) After Tax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marL="100584" marR="182880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357</a:t>
                      </a:r>
                    </a:p>
                  </a:txBody>
                  <a:tcPr marL="100584" marR="182880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19800"/>
            <a:ext cx="24481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1- Before Interest on Perpetual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Consolidated Financials – Q1 FY15</a:t>
            </a:r>
            <a:endParaRPr lang="en-IN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19199"/>
          <a:ext cx="8534400" cy="4195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518"/>
                <a:gridCol w="1999490"/>
                <a:gridCol w="1739392"/>
              </a:tblGrid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Figures in </a:t>
                      </a:r>
                      <a:r>
                        <a:rPr lang="en-US" sz="1400" dirty="0" smtClean="0">
                          <a:latin typeface="Rupee Foradian" pitchFamily="34" charset="0"/>
                          <a:cs typeface="Arial" pitchFamily="34" charset="0"/>
                        </a:rPr>
                        <a:t>`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Crore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Q1-FY15</a:t>
                      </a:r>
                    </a:p>
                  </a:txBody>
                  <a:tcPr marL="100584" marR="100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Q1-FY14</a:t>
                      </a:r>
                    </a:p>
                  </a:txBody>
                  <a:tcPr marL="100584" marR="100584" marT="0" marB="0" anchor="ctr" horzOverflow="overflow"/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Sales/Income from Other Operations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8,766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9,339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Operating Expenditure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6,991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7,272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Operating Profit</a:t>
                      </a:r>
                    </a:p>
                  </a:txBody>
                  <a:tcPr marL="100584" marR="10058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1,775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2,068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Forex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Loss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293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Add: Other Income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Finance Cost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934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903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Profit Before Depreciation and Tax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790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936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Depreciation/Amortization/Impairment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543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651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Profit Before Tax</a:t>
                      </a:r>
                    </a:p>
                  </a:txBody>
                  <a:tcPr marL="100584" marR="10058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247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286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 Expenses (Domestic)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 Expenses (International)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Profit/(Loss) After Tax</a:t>
                      </a:r>
                    </a:p>
                  </a:txBody>
                  <a:tcPr marL="100584" marR="10058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(67)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(49)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Minority Interest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Add: Share of Profit of Associates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422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Profit After Tax, Minority Interest and Share of Profit of Associates</a:t>
                      </a:r>
                    </a:p>
                  </a:txBody>
                  <a:tcPr marL="100584" marR="10058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(111)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(115)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5562600"/>
            <a:ext cx="8534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If Compensatory Tariff of CGPL for Q1-FY15 is accounted, then the Net Profit After Tax, Minority Interest and Share of Profit of Associates would have been higher by </a:t>
            </a:r>
            <a:r>
              <a:rPr lang="en-US" sz="1400" b="1" dirty="0" smtClean="0">
                <a:latin typeface="Rupee Foradian" pitchFamily="34" charset="0"/>
                <a:cs typeface="Arial" pitchFamily="34" charset="0"/>
              </a:rPr>
              <a:t>`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225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crore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Tata Power Stock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April 2013 – till date: normalized chart</a:t>
            </a:r>
            <a:endParaRPr lang="en-US" sz="16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04800" y="16002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02185" y="184611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smtClean="0">
                <a:solidFill>
                  <a:schemeClr val="accent1"/>
                </a:solidFill>
              </a:rPr>
              <a:t>18,891</a:t>
            </a: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5455" y="184611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/>
                </a:solidFill>
              </a:rPr>
              <a:t>1,645</a:t>
            </a: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255" y="184611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/>
                </a:solidFill>
              </a:rPr>
              <a:t>95.15</a:t>
            </a: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9695" y="1846119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chemeClr val="accent1"/>
                </a:solidFill>
              </a:rPr>
              <a:t>1 Apr 2013 value</a:t>
            </a: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5800" y="1870365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Million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6096000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Information updated as of 31 July 2014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38400" y="1524000"/>
            <a:ext cx="6477000" cy="2514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2743200"/>
            <a:ext cx="4953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Key Highlights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1" name="Picture 10" descr="wq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26955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7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Mundra</a:t>
            </a:r>
            <a:r>
              <a:rPr lang="en-US" dirty="0" smtClean="0"/>
              <a:t> (4,000 MW)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0" name="Picture 2" descr="G:\Tata Power AGM\Aug 2014\Photographs\CGPLMar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1309255"/>
            <a:ext cx="6883247" cy="4709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62000" y="1219200"/>
            <a:ext cx="4038600" cy="4876800"/>
          </a:xfrm>
          <a:prstGeom prst="roundRect">
            <a:avLst>
              <a:gd name="adj" fmla="val 431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 in Indonesian laws leading to CGPL being unable to recover the full cost of fuel through its tariff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Efforts made to resolve the issue through discussions with Govt. of Indonesia and procurers in India – however, issue persisted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CGPL submitted a petition to CERC seeking relief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CERC passed an order on 21</a:t>
            </a:r>
            <a:r>
              <a:rPr lang="en-US" sz="1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Feb, 2014 ruling that the company will be entitled to compensatory tariff to offset additional fuel costs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Procurers challenged the CERC order before the ATE and hearing has commenced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 has allowed CGPL to recover power dues from March 2014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66255" y="1219200"/>
            <a:ext cx="595745" cy="5029200"/>
          </a:xfrm>
          <a:prstGeom prst="downArrow">
            <a:avLst>
              <a:gd name="adj1" fmla="val 86364"/>
              <a:gd name="adj2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5527" y="1330035"/>
            <a:ext cx="4572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/>
              <a:t>2011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35527" y="2133600"/>
            <a:ext cx="4572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35527" y="3733800"/>
            <a:ext cx="4572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Mumbai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 cstate="print">
            <a:lum contrast="20000"/>
          </a:blip>
          <a:srcRect l="16823" t="4466" r="52500" b="12887"/>
          <a:stretch>
            <a:fillRect/>
          </a:stretch>
        </p:blipFill>
        <p:spPr bwMode="auto">
          <a:xfrm>
            <a:off x="3886200" y="1302330"/>
            <a:ext cx="4953000" cy="4709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04800" y="1219200"/>
            <a:ext cx="4267200" cy="4876800"/>
          </a:xfrm>
          <a:prstGeom prst="roundRect">
            <a:avLst>
              <a:gd name="adj" fmla="val 431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Tata Power’s Distribution License to supply power in Mumbai expires in August 2014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MERC, through a public notice on 1</a:t>
            </a:r>
            <a:r>
              <a:rPr lang="en-US" sz="1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Jan, 2014 invited applications for Expression of Interest (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EoI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from parties wished to distribute electricity in the area where Tata Power distributes electricity subsequent to expiry of its license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 on MERC’s procedure, the formal process of public hearing and evaluation is currently in progress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addition,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Hon’ble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Supreme Court has dismissed the appeal filed by BEST seeking to restrain Tata Power from laying its network to supply power to consumers in BEST License Area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Kalinganagar</a:t>
            </a:r>
            <a:r>
              <a:rPr lang="en-US" dirty="0" smtClean="0"/>
              <a:t> (202.5 MW)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122" name="Picture 2" descr="G:\Tata Power AGM\Aug 2014\Photographs\Kanlingana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8" y="1302330"/>
            <a:ext cx="7162801" cy="4709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04800" y="1219200"/>
            <a:ext cx="2590800" cy="4876800"/>
          </a:xfrm>
          <a:prstGeom prst="roundRect">
            <a:avLst>
              <a:gd name="adj" fmla="val 431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6688" indent="-166688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being executed through IEL, a JV of Tata Power (74%) and Tata Steel Limited (26%)</a:t>
            </a:r>
          </a:p>
          <a:p>
            <a:pPr marL="166688" indent="-166688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is in advanced stages of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Dagacchu</a:t>
            </a:r>
            <a:r>
              <a:rPr lang="en-US" dirty="0" smtClean="0"/>
              <a:t> (126 MW)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098" name="Picture 2" descr="G:\Tata Power AGM\Aug 2014\Photographs\Dagacchu 2.jpg"/>
          <p:cNvPicPr>
            <a:picLocks noChangeAspect="1" noChangeArrowheads="1"/>
          </p:cNvPicPr>
          <p:nvPr/>
        </p:nvPicPr>
        <p:blipFill>
          <a:blip r:embed="rId2" cstate="print"/>
          <a:srcRect b="27735"/>
          <a:stretch>
            <a:fillRect/>
          </a:stretch>
        </p:blipFill>
        <p:spPr bwMode="auto">
          <a:xfrm>
            <a:off x="2057400" y="1302329"/>
            <a:ext cx="6781800" cy="4709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04800" y="1219200"/>
            <a:ext cx="2590800" cy="4876800"/>
          </a:xfrm>
          <a:prstGeom prst="roundRect">
            <a:avLst>
              <a:gd name="adj" fmla="val 431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6688" indent="-166688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Being implemented by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Dagacchu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Hydro Power Corporation Ltd., a JV of Tata Power (26%),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Druk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Green Power Corporation Ltd. (59%) and National Pension and Provident Fund of Bhutan (15%)</a:t>
            </a:r>
          </a:p>
          <a:p>
            <a:pPr marL="166688" indent="-166688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is in advanced stages of execution and likely to be completed before end of H1-FY15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(400 MW)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 descr="G:\Tata Power AGM\Aug 2014\Photographs\Georgia Jan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1302331"/>
            <a:ext cx="7467599" cy="4709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04800" y="1219200"/>
            <a:ext cx="2971800" cy="4876800"/>
          </a:xfrm>
          <a:prstGeom prst="roundRect">
            <a:avLst>
              <a:gd name="adj" fmla="val 431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Being implemented through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Adjaristsqali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Georgia LLC, a wholly owned subsidiary of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Adjaritsqali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Netherlands BV, where Tata Power holds 40% stake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Construction of 185 MW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Shuakhevi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Hydro Project has commenced with all major contracts awarded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Activities to achieve financial closure at an advanced stage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addition, pre-development work on 150 MW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Koromkheti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Hydro Project has commenced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Companies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4" name="Picture 2" descr="G:\Tata Power AGM\Aug 2014\Photographs\KPC arutmin 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1" y="1316185"/>
            <a:ext cx="6877049" cy="4709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04800" y="1219200"/>
            <a:ext cx="4038600" cy="4876800"/>
          </a:xfrm>
          <a:prstGeom prst="roundRect">
            <a:avLst>
              <a:gd name="adj" fmla="val 431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6688" indent="-166688">
              <a:spcBef>
                <a:spcPts val="60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Arutmin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Company has signed an agreement to sell its 30% stake in PT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Arutmin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Indonesia and associated companies in coal trading and infrastructure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Aggregate consideration for Tata Power’s stake is USD 510 million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Conditions precedent to deal being closed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Kaltim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Prima Coal (KPC)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Company has signed options agreement to sell 5% stake in KPC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is aimed at getting additional cash as well as to reduce the Company’s consolidated debt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presention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654792" y="41910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r"/>
            <a:r>
              <a:rPr lang="en-US" sz="2800" dirty="0" smtClean="0">
                <a:cs typeface="Arial" charset="0"/>
              </a:rPr>
              <a:t>Presentation to the Company’s Shareholders</a:t>
            </a:r>
            <a:endParaRPr lang="en-US" sz="1600" dirty="0">
              <a:cs typeface="Arial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629400" y="4804925"/>
            <a:ext cx="218819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cs typeface="Arial" charset="0"/>
              </a:rPr>
              <a:t>Anil Sardana</a:t>
            </a:r>
            <a:endParaRPr lang="en-US" sz="1600" dirty="0"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943600" y="5091545"/>
            <a:ext cx="2873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cs typeface="Arial" charset="0"/>
              </a:rPr>
              <a:t>CEO &amp; Managing Director</a:t>
            </a:r>
            <a:endParaRPr lang="en-US" sz="1600" dirty="0"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29400" y="5726112"/>
            <a:ext cx="218819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cs typeface="Arial" charset="0"/>
              </a:rPr>
              <a:t>13</a:t>
            </a:r>
            <a:r>
              <a:rPr lang="en-US" baseline="30000" dirty="0" smtClean="0">
                <a:cs typeface="Arial" charset="0"/>
              </a:rPr>
              <a:t>th  </a:t>
            </a:r>
            <a:r>
              <a:rPr lang="en-US" dirty="0" smtClean="0">
                <a:cs typeface="Arial" charset="0"/>
              </a:rPr>
              <a:t>August, 2014</a:t>
            </a:r>
            <a:endParaRPr lang="en-US" sz="16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Treasury and Investments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Rights Issue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1600200"/>
            <a:ext cx="8305800" cy="4495800"/>
          </a:xfrm>
          <a:prstGeom prst="roundRect">
            <a:avLst>
              <a:gd name="adj" fmla="val 431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Rights Issue of </a:t>
            </a:r>
            <a:r>
              <a:rPr lang="en-US" sz="2400" dirty="0" smtClean="0">
                <a:solidFill>
                  <a:schemeClr val="tx1"/>
                </a:solidFill>
                <a:latin typeface="Rupee Foradian"/>
                <a:cs typeface="Arial" pitchFamily="34" charset="0"/>
              </a:rPr>
              <a:t>`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1,993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crore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launched during the year and successfully closed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Issue price of </a:t>
            </a:r>
            <a:r>
              <a:rPr lang="en-US" sz="2400" dirty="0" smtClean="0">
                <a:solidFill>
                  <a:schemeClr val="tx1"/>
                </a:solidFill>
                <a:latin typeface="Rupee Foradian" pitchFamily="34" charset="0"/>
                <a:cs typeface="Arial" pitchFamily="34" charset="0"/>
              </a:rPr>
              <a:t>`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60 per share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Issue was over subscribed 1.96 times – largest ever in the history of an issue of this magnitude</a:t>
            </a:r>
          </a:p>
          <a:p>
            <a:pPr marL="166688" indent="-1666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Positive movement of stock in the market leading to value creation for shareholders</a:t>
            </a:r>
          </a:p>
        </p:txBody>
      </p:sp>
    </p:spTree>
    <p:extLst>
      <p:ext uri="{BB962C8B-B14F-4D97-AF65-F5344CB8AC3E}">
        <p14:creationId xmlns:p14="http://schemas.microsoft.com/office/powerpoint/2010/main" xmlns="" val="16870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5128591" y="3077155"/>
            <a:ext cx="3705308" cy="2266122"/>
          </a:xfrm>
          <a:custGeom>
            <a:avLst/>
            <a:gdLst>
              <a:gd name="connsiteX0" fmla="*/ 0 w 3705308"/>
              <a:gd name="connsiteY0" fmla="*/ 1009815 h 2266122"/>
              <a:gd name="connsiteX1" fmla="*/ 1248355 w 3705308"/>
              <a:gd name="connsiteY1" fmla="*/ 2266122 h 2266122"/>
              <a:gd name="connsiteX2" fmla="*/ 3705308 w 3705308"/>
              <a:gd name="connsiteY2" fmla="*/ 818984 h 2266122"/>
              <a:gd name="connsiteX3" fmla="*/ 341906 w 3705308"/>
              <a:gd name="connsiteY3" fmla="*/ 0 h 2266122"/>
              <a:gd name="connsiteX4" fmla="*/ 0 w 3705308"/>
              <a:gd name="connsiteY4" fmla="*/ 1009815 h 22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308" h="2266122">
                <a:moveTo>
                  <a:pt x="0" y="1009815"/>
                </a:moveTo>
                <a:lnTo>
                  <a:pt x="1248355" y="2266122"/>
                </a:lnTo>
                <a:lnTo>
                  <a:pt x="3705308" y="818984"/>
                </a:lnTo>
                <a:lnTo>
                  <a:pt x="341906" y="0"/>
                </a:lnTo>
                <a:lnTo>
                  <a:pt x="0" y="100981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1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18052" y="3077154"/>
            <a:ext cx="3681453" cy="2282025"/>
          </a:xfrm>
          <a:custGeom>
            <a:avLst/>
            <a:gdLst>
              <a:gd name="connsiteX0" fmla="*/ 3681453 w 3681453"/>
              <a:gd name="connsiteY0" fmla="*/ 1017767 h 2282025"/>
              <a:gd name="connsiteX1" fmla="*/ 3355450 w 3681453"/>
              <a:gd name="connsiteY1" fmla="*/ 0 h 2282025"/>
              <a:gd name="connsiteX2" fmla="*/ 0 w 3681453"/>
              <a:gd name="connsiteY2" fmla="*/ 826936 h 2282025"/>
              <a:gd name="connsiteX3" fmla="*/ 2464904 w 3681453"/>
              <a:gd name="connsiteY3" fmla="*/ 2282025 h 2282025"/>
              <a:gd name="connsiteX4" fmla="*/ 3681453 w 3681453"/>
              <a:gd name="connsiteY4" fmla="*/ 1017767 h 228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1453" h="2282025">
                <a:moveTo>
                  <a:pt x="3681453" y="1017767"/>
                </a:moveTo>
                <a:lnTo>
                  <a:pt x="3355450" y="0"/>
                </a:lnTo>
                <a:lnTo>
                  <a:pt x="0" y="826936"/>
                </a:lnTo>
                <a:lnTo>
                  <a:pt x="2464904" y="2282025"/>
                </a:lnTo>
                <a:lnTo>
                  <a:pt x="3681453" y="1017767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1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347499" y="4102873"/>
            <a:ext cx="2449002" cy="469127"/>
          </a:xfrm>
          <a:custGeom>
            <a:avLst/>
            <a:gdLst>
              <a:gd name="connsiteX0" fmla="*/ 652007 w 2449002"/>
              <a:gd name="connsiteY0" fmla="*/ 7951 h 333955"/>
              <a:gd name="connsiteX1" fmla="*/ 1804946 w 2449002"/>
              <a:gd name="connsiteY1" fmla="*/ 0 h 333955"/>
              <a:gd name="connsiteX2" fmla="*/ 2449002 w 2449002"/>
              <a:gd name="connsiteY2" fmla="*/ 333955 h 333955"/>
              <a:gd name="connsiteX3" fmla="*/ 0 w 2449002"/>
              <a:gd name="connsiteY3" fmla="*/ 333955 h 333955"/>
              <a:gd name="connsiteX4" fmla="*/ 652007 w 2449002"/>
              <a:gd name="connsiteY4" fmla="*/ 7951 h 3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02" h="333955">
                <a:moveTo>
                  <a:pt x="652007" y="7951"/>
                </a:moveTo>
                <a:lnTo>
                  <a:pt x="1804946" y="0"/>
                </a:lnTo>
                <a:lnTo>
                  <a:pt x="2449002" y="333955"/>
                </a:lnTo>
                <a:lnTo>
                  <a:pt x="0" y="333955"/>
                </a:lnTo>
                <a:lnTo>
                  <a:pt x="652007" y="795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96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375576" y="1216550"/>
            <a:ext cx="3196424" cy="1860605"/>
          </a:xfrm>
          <a:custGeom>
            <a:avLst/>
            <a:gdLst>
              <a:gd name="connsiteX0" fmla="*/ 3196424 w 3196424"/>
              <a:gd name="connsiteY0" fmla="*/ 1216549 h 1860605"/>
              <a:gd name="connsiteX1" fmla="*/ 2282024 w 3196424"/>
              <a:gd name="connsiteY1" fmla="*/ 1860605 h 1860605"/>
              <a:gd name="connsiteX2" fmla="*/ 0 w 3196424"/>
              <a:gd name="connsiteY2" fmla="*/ 1455088 h 1860605"/>
              <a:gd name="connsiteX3" fmla="*/ 2456953 w 3196424"/>
              <a:gd name="connsiteY3" fmla="*/ 0 h 1860605"/>
              <a:gd name="connsiteX4" fmla="*/ 3196424 w 3196424"/>
              <a:gd name="connsiteY4" fmla="*/ 1216549 h 186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424" h="1860605">
                <a:moveTo>
                  <a:pt x="3196424" y="1216549"/>
                </a:moveTo>
                <a:lnTo>
                  <a:pt x="2282024" y="1860605"/>
                </a:lnTo>
                <a:lnTo>
                  <a:pt x="0" y="1455088"/>
                </a:lnTo>
                <a:lnTo>
                  <a:pt x="2456953" y="0"/>
                </a:lnTo>
                <a:lnTo>
                  <a:pt x="3196424" y="1216549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1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64049" y="1216550"/>
            <a:ext cx="3196424" cy="1860605"/>
          </a:xfrm>
          <a:custGeom>
            <a:avLst/>
            <a:gdLst>
              <a:gd name="connsiteX0" fmla="*/ 0 w 3196424"/>
              <a:gd name="connsiteY0" fmla="*/ 1216549 h 1860605"/>
              <a:gd name="connsiteX1" fmla="*/ 914400 w 3196424"/>
              <a:gd name="connsiteY1" fmla="*/ 1860605 h 1860605"/>
              <a:gd name="connsiteX2" fmla="*/ 3196424 w 3196424"/>
              <a:gd name="connsiteY2" fmla="*/ 1455088 h 1860605"/>
              <a:gd name="connsiteX3" fmla="*/ 723568 w 3196424"/>
              <a:gd name="connsiteY3" fmla="*/ 0 h 1860605"/>
              <a:gd name="connsiteX4" fmla="*/ 0 w 3196424"/>
              <a:gd name="connsiteY4" fmla="*/ 1216549 h 186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424" h="1860605">
                <a:moveTo>
                  <a:pt x="0" y="1216549"/>
                </a:moveTo>
                <a:lnTo>
                  <a:pt x="914400" y="1860605"/>
                </a:lnTo>
                <a:lnTo>
                  <a:pt x="3196424" y="1455088"/>
                </a:lnTo>
                <a:lnTo>
                  <a:pt x="723568" y="0"/>
                </a:lnTo>
                <a:lnTo>
                  <a:pt x="0" y="1216549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1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</a:t>
            </a:r>
            <a:r>
              <a:rPr lang="en-US" smtClean="0"/>
              <a:t>– Key </a:t>
            </a:r>
            <a:r>
              <a:rPr lang="en-US" dirty="0" smtClean="0"/>
              <a:t>Thrust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gular Pentagon 4"/>
          <p:cNvSpPr/>
          <p:nvPr/>
        </p:nvSpPr>
        <p:spPr>
          <a:xfrm>
            <a:off x="3657600" y="2438400"/>
            <a:ext cx="1828800" cy="1676400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2743200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1341981"/>
            <a:ext cx="106680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 smtClean="0">
                <a:solidFill>
                  <a:schemeClr val="accent4"/>
                </a:solidFill>
              </a:rPr>
              <a:t>Vidya</a:t>
            </a:r>
            <a:r>
              <a:rPr lang="en-US" sz="1400" dirty="0" smtClean="0"/>
              <a:t>… </a:t>
            </a:r>
            <a:r>
              <a:rPr lang="en-US" sz="1400" i="1" dirty="0" smtClean="0"/>
              <a:t>augmenting primary education system</a:t>
            </a:r>
            <a:endParaRPr lang="en-US" sz="1400" i="1" dirty="0"/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2743200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772400" y="1215479"/>
            <a:ext cx="1371600" cy="168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accent4"/>
                </a:solidFill>
              </a:rPr>
              <a:t>Arogya</a:t>
            </a:r>
            <a:r>
              <a:rPr lang="en-US" sz="1600" b="1" dirty="0" smtClean="0">
                <a:solidFill>
                  <a:schemeClr val="accent4"/>
                </a:solidFill>
              </a:rPr>
              <a:t> &amp; </a:t>
            </a:r>
            <a:r>
              <a:rPr lang="en-US" sz="1600" b="1" dirty="0" err="1" smtClean="0">
                <a:solidFill>
                  <a:schemeClr val="accent4"/>
                </a:solidFill>
              </a:rPr>
              <a:t>Swachch</a:t>
            </a:r>
            <a:r>
              <a:rPr lang="en-US" sz="1600" b="1" dirty="0" smtClean="0">
                <a:solidFill>
                  <a:schemeClr val="accent4"/>
                </a:solidFill>
              </a:rPr>
              <a:t> </a:t>
            </a:r>
            <a:r>
              <a:rPr lang="en-US" sz="1600" b="1" dirty="0" err="1" smtClean="0">
                <a:solidFill>
                  <a:schemeClr val="accent4"/>
                </a:solidFill>
              </a:rPr>
              <a:t>Jal</a:t>
            </a:r>
            <a:r>
              <a:rPr lang="en-US" sz="1400" dirty="0" smtClean="0"/>
              <a:t>… </a:t>
            </a:r>
            <a:r>
              <a:rPr lang="en-US" sz="1400" i="1" dirty="0" smtClean="0"/>
              <a:t>building and strengthening health care facilities</a:t>
            </a:r>
            <a:endParaRPr lang="en-US" sz="1400" i="1" dirty="0"/>
          </a:p>
        </p:txBody>
      </p:sp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581400"/>
            <a:ext cx="2743200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324599" y="5334000"/>
            <a:ext cx="2817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accent4"/>
                </a:solidFill>
              </a:rPr>
              <a:t>Samriddhi</a:t>
            </a:r>
            <a:r>
              <a:rPr lang="en-US" sz="1600" b="1" dirty="0" smtClean="0">
                <a:solidFill>
                  <a:schemeClr val="accent4"/>
                </a:solidFill>
              </a:rPr>
              <a:t> &amp; </a:t>
            </a:r>
            <a:r>
              <a:rPr lang="en-US" sz="1600" b="1" dirty="0" err="1" smtClean="0">
                <a:solidFill>
                  <a:schemeClr val="accent4"/>
                </a:solidFill>
              </a:rPr>
              <a:t>Daksh</a:t>
            </a:r>
            <a:r>
              <a:rPr lang="en-US" sz="1400" dirty="0" smtClean="0"/>
              <a:t>… </a:t>
            </a:r>
            <a:r>
              <a:rPr lang="en-US" sz="1400" i="1" dirty="0" smtClean="0"/>
              <a:t>enhancing </a:t>
            </a:r>
            <a:r>
              <a:rPr lang="en-US" sz="1400" i="1" dirty="0" err="1" smtClean="0"/>
              <a:t>programmes</a:t>
            </a:r>
            <a:r>
              <a:rPr lang="en-US" sz="1400" i="1" dirty="0" smtClean="0"/>
              <a:t> on livelihood &amp; employability</a:t>
            </a:r>
            <a:endParaRPr lang="en-US" sz="1400" i="1" dirty="0"/>
          </a:p>
        </p:txBody>
      </p:sp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329550"/>
            <a:ext cx="2743200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314700" y="583415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accent4"/>
                </a:solidFill>
              </a:rPr>
              <a:t>Sanrachna</a:t>
            </a:r>
            <a:r>
              <a:rPr lang="en-US" sz="1400" dirty="0" smtClean="0"/>
              <a:t>… </a:t>
            </a:r>
            <a:r>
              <a:rPr lang="en-US" sz="1400" i="1" dirty="0" smtClean="0"/>
              <a:t>building social capital &amp; infrastructure</a:t>
            </a:r>
            <a:endParaRPr lang="en-US" sz="1400" i="1" dirty="0"/>
          </a:p>
        </p:txBody>
      </p:sp>
      <p:pic>
        <p:nvPicPr>
          <p:cNvPr id="1030" name="Picture 6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581400"/>
            <a:ext cx="2743200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04800" y="5326559"/>
            <a:ext cx="2817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Akshay</a:t>
            </a:r>
            <a:r>
              <a:rPr lang="en-US" sz="1400" dirty="0" smtClean="0"/>
              <a:t>… </a:t>
            </a:r>
            <a:r>
              <a:rPr lang="en-US" sz="1400" i="1" dirty="0" smtClean="0"/>
              <a:t>nurturing sustainability for inclusive growth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3091934"/>
            <a:ext cx="1524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Sustainability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6145" y="4100945"/>
            <a:ext cx="16002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Infrastructure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7319788">
            <a:off x="4709103" y="3463896"/>
            <a:ext cx="16002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Livelihood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4202631">
            <a:off x="2771643" y="3445366"/>
            <a:ext cx="16002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Inclusive Growth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457948">
            <a:off x="3181714" y="2473266"/>
            <a:ext cx="16002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Education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100682">
            <a:off x="4355114" y="2468996"/>
            <a:ext cx="16002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Health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efforts for natural calamities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624945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Commitment to Sustainability and CSR for Tata Power goes beyond the statutory requirements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2" cstate="print"/>
          <a:srcRect r="69014"/>
          <a:stretch>
            <a:fillRect/>
          </a:stretch>
        </p:blipFill>
        <p:spPr>
          <a:xfrm>
            <a:off x="304800" y="3429000"/>
            <a:ext cx="2651760" cy="2103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48400" y="3972729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Continued effort to rebuild </a:t>
            </a:r>
            <a:r>
              <a:rPr lang="en-US" sz="2000" b="1" i="1" dirty="0" err="1" smtClean="0"/>
              <a:t>Uttarakhand</a:t>
            </a:r>
            <a:r>
              <a:rPr lang="en-US" sz="2000" b="1" i="1" dirty="0" smtClean="0"/>
              <a:t> since 2013</a:t>
            </a:r>
            <a:endParaRPr lang="en-US" sz="2000" b="1" i="1" dirty="0"/>
          </a:p>
        </p:txBody>
      </p:sp>
      <p:pic>
        <p:nvPicPr>
          <p:cNvPr id="1026" name="Picture 2" descr="G:\Tata Power AGM\Aug 2014\Photographs\Orissa Flood 2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19200"/>
            <a:ext cx="2651760" cy="2103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2" cstate="print"/>
          <a:srcRect l="35211" r="33334"/>
          <a:stretch>
            <a:fillRect/>
          </a:stretch>
        </p:blipFill>
        <p:spPr>
          <a:xfrm>
            <a:off x="3429000" y="3429000"/>
            <a:ext cx="2651760" cy="2103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G:\Tata Power AGM\Aug 2014\Photographs\Orissa Flood 1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19200"/>
            <a:ext cx="2651760" cy="2103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1455152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Relief efforts undertaken in Orissa for floods due to Cyclone </a:t>
            </a:r>
            <a:r>
              <a:rPr lang="en-US" sz="2000" b="1" i="1" dirty="0" err="1" smtClean="0"/>
              <a:t>Phailin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38400" y="1524000"/>
            <a:ext cx="6477000" cy="2514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2743200"/>
            <a:ext cx="4953000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Focus areas for your Company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1" name="Picture 10" descr="wq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26955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7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focus areas in the near term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1219200"/>
            <a:ext cx="4038600" cy="1554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Resolution of CGPL tariff issue</a:t>
            </a:r>
          </a:p>
          <a:p>
            <a:pPr marL="166688" lvl="0" indent="-166688">
              <a:buFont typeface="Arial" pitchFamily="34" charset="0"/>
              <a:buChar char="•"/>
            </a:pPr>
            <a:r>
              <a:rPr lang="en-US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Case currently being heard by 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2880360"/>
            <a:ext cx="4038600" cy="1554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Consolidating Mumbai business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Generation – PPA renewal for Unit-6, Revival of Unit-8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400 KV </a:t>
            </a:r>
            <a:r>
              <a:rPr lang="en-US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Vikhroli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Transmission Line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 expansion in Distribution</a:t>
            </a:r>
            <a:endParaRPr lang="en-US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4541520"/>
            <a:ext cx="4038600" cy="1554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Long </a:t>
            </a:r>
            <a:r>
              <a:rPr lang="en-US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Term Open Access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power transmission between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Maithon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Power Ltd. and Kerala State Electricity Board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1219200"/>
            <a:ext cx="4038600" cy="1554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Continued development of renewable energy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0600" y="2880360"/>
            <a:ext cx="4038600" cy="1554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Project development &amp; execution</a:t>
            </a:r>
          </a:p>
          <a:p>
            <a:pPr marL="166688" lvl="0" indent="-166688">
              <a:buFont typeface="Arial" pitchFamily="34" charset="0"/>
              <a:buChar char="•"/>
            </a:pPr>
            <a:r>
              <a:rPr lang="en-US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Domestic:Kalinganagar</a:t>
            </a:r>
            <a:r>
              <a:rPr lang="en-US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Dagacchu</a:t>
            </a:r>
            <a:r>
              <a:rPr lang="en-US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Dehrand</a:t>
            </a:r>
            <a:r>
              <a:rPr lang="en-US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Mundra</a:t>
            </a:r>
            <a:r>
              <a:rPr lang="en-US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Expansion, </a:t>
            </a:r>
            <a:r>
              <a:rPr lang="en-US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Maithon</a:t>
            </a:r>
            <a:r>
              <a:rPr lang="en-US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Phase II, </a:t>
            </a:r>
            <a:r>
              <a:rPr lang="en-US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Dugar</a:t>
            </a:r>
            <a:r>
              <a:rPr lang="en-US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coal blocks and end use plants</a:t>
            </a:r>
          </a:p>
          <a:p>
            <a:pPr marL="166688" lvl="0" indent="-166688">
              <a:buFont typeface="Arial" pitchFamily="34" charset="0"/>
              <a:buChar char="•"/>
            </a:pPr>
            <a:r>
              <a:rPr lang="en-US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International:Cennergi</a:t>
            </a:r>
            <a:r>
              <a:rPr lang="en-US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Georgia, Zambia, Vietnam, Myanmar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00600" y="4541520"/>
            <a:ext cx="4038600" cy="1554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Readiness for implementation of Companies Act, 2013 (including CSR commitment and </a:t>
            </a:r>
            <a:r>
              <a:rPr lang="en-US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other provisions)</a:t>
            </a: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0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Strategic Intent (2022</a:t>
            </a:r>
            <a:r>
              <a:rPr lang="en-US" smtClean="0"/>
              <a:t>) revisited in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4800" y="1219200"/>
            <a:ext cx="2133600" cy="4876800"/>
            <a:chOff x="304800" y="1219200"/>
            <a:chExt cx="2133600" cy="4766310"/>
          </a:xfrm>
        </p:grpSpPr>
        <p:sp>
          <p:nvSpPr>
            <p:cNvPr id="7" name="Up Arrow 6"/>
            <p:cNvSpPr/>
            <p:nvPr/>
          </p:nvSpPr>
          <p:spPr>
            <a:xfrm>
              <a:off x="304800" y="1219200"/>
              <a:ext cx="2133600" cy="3886200"/>
            </a:xfrm>
            <a:prstGeom prst="upArrow">
              <a:avLst>
                <a:gd name="adj1" fmla="val 79665"/>
                <a:gd name="adj2" fmla="val 17724"/>
              </a:avLst>
            </a:prstGeom>
            <a:gradFill flip="none" rotWithShape="1">
              <a:gsLst>
                <a:gs pos="0">
                  <a:srgbClr val="00B050">
                    <a:alpha val="49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http://www.bentley.com/NR/rdonlyres/9B550EE2-F425-43A9-AA03-3C0571118506/0/power_generation3.jpg"/>
            <p:cNvPicPr>
              <a:picLocks noChangeAspect="1" noChangeArrowheads="1"/>
            </p:cNvPicPr>
            <p:nvPr/>
          </p:nvPicPr>
          <p:blipFill>
            <a:blip r:embed="rId2" cstate="print"/>
            <a:srcRect r="17591"/>
            <a:stretch>
              <a:fillRect/>
            </a:stretch>
          </p:blipFill>
          <p:spPr bwMode="auto">
            <a:xfrm>
              <a:off x="365760" y="4162425"/>
              <a:ext cx="2011680" cy="18230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89021" y="4159615"/>
              <a:ext cx="1965158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 smtClean="0"/>
                <a:t>Generation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1" y="1905000"/>
              <a:ext cx="1676398" cy="15340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18,000 MW</a:t>
              </a:r>
            </a:p>
            <a:p>
              <a:pPr algn="ctr"/>
              <a:r>
                <a:rPr lang="en-US" i="1" dirty="0" smtClean="0"/>
                <a:t>with</a:t>
              </a:r>
            </a:p>
            <a:p>
              <a:pPr algn="ctr"/>
              <a:r>
                <a:rPr lang="en-US" i="1" dirty="0" smtClean="0"/>
                <a:t>20-25% from clean and green sources</a:t>
              </a:r>
              <a:endParaRPr lang="en-US" i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400" y="1219200"/>
            <a:ext cx="2133600" cy="4876800"/>
            <a:chOff x="2438400" y="1219200"/>
            <a:chExt cx="2133600" cy="4762881"/>
          </a:xfrm>
        </p:grpSpPr>
        <p:sp>
          <p:nvSpPr>
            <p:cNvPr id="11" name="Up Arrow 10"/>
            <p:cNvSpPr/>
            <p:nvPr/>
          </p:nvSpPr>
          <p:spPr>
            <a:xfrm>
              <a:off x="2438400" y="1219200"/>
              <a:ext cx="2133600" cy="3886200"/>
            </a:xfrm>
            <a:prstGeom prst="upArrow">
              <a:avLst>
                <a:gd name="adj1" fmla="val 79665"/>
                <a:gd name="adj2" fmla="val 17724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http://www.bentley.com/NR/rdonlyres/9B550EE2-F425-43A9-AA03-3C0571118506/0/power_generation3.jpg"/>
            <p:cNvPicPr preferRelativeResize="0">
              <a:picLocks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499360" y="4162425"/>
              <a:ext cx="2011680" cy="18196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522621" y="4159615"/>
              <a:ext cx="1965158" cy="67710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Fuel</a:t>
              </a:r>
            </a:p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(Coal &amp; Equivalent)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31432" y="1905000"/>
              <a:ext cx="1347537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25 MTPA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1219200"/>
            <a:ext cx="2133600" cy="4876800"/>
            <a:chOff x="4572000" y="1219200"/>
            <a:chExt cx="2133600" cy="4750725"/>
          </a:xfrm>
        </p:grpSpPr>
        <p:sp>
          <p:nvSpPr>
            <p:cNvPr id="16" name="Up Arrow 15"/>
            <p:cNvSpPr/>
            <p:nvPr/>
          </p:nvSpPr>
          <p:spPr>
            <a:xfrm>
              <a:off x="4572000" y="1219200"/>
              <a:ext cx="2133600" cy="3886200"/>
            </a:xfrm>
            <a:prstGeom prst="upArrow">
              <a:avLst>
                <a:gd name="adj1" fmla="val 79665"/>
                <a:gd name="adj2" fmla="val 17724"/>
              </a:avLst>
            </a:prstGeom>
            <a:gradFill flip="none"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http://www.bentley.com/NR/rdonlyres/9B550EE2-F425-43A9-AA03-3C0571118506/0/power_generation3.jpg"/>
            <p:cNvPicPr preferRelativeResize="0">
              <a:picLocks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632960" y="4178009"/>
              <a:ext cx="2011680" cy="17919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4656221" y="4159615"/>
              <a:ext cx="1965158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Distribution &amp; DDG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00600" y="1905000"/>
              <a:ext cx="1676400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4,000 MW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05600" y="1219200"/>
            <a:ext cx="2133600" cy="4876800"/>
            <a:chOff x="6705600" y="1219200"/>
            <a:chExt cx="2133600" cy="4766310"/>
          </a:xfrm>
        </p:grpSpPr>
        <p:sp>
          <p:nvSpPr>
            <p:cNvPr id="21" name="Up Arrow 20"/>
            <p:cNvSpPr/>
            <p:nvPr/>
          </p:nvSpPr>
          <p:spPr>
            <a:xfrm>
              <a:off x="6705600" y="1219200"/>
              <a:ext cx="2133600" cy="3886200"/>
            </a:xfrm>
            <a:prstGeom prst="upArrow">
              <a:avLst>
                <a:gd name="adj1" fmla="val 79665"/>
                <a:gd name="adj2" fmla="val 17724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 descr="http://www.bentley.com/NR/rdonlyres/9B550EE2-F425-43A9-AA03-3C0571118506/0/power_generation3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rcRect r="17591"/>
            <a:stretch>
              <a:fillRect/>
            </a:stretch>
          </p:blipFill>
          <p:spPr bwMode="auto">
            <a:xfrm>
              <a:off x="6766560" y="4162425"/>
              <a:ext cx="2011680" cy="18230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6789821" y="4159615"/>
              <a:ext cx="1965158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 smtClean="0"/>
                <a:t>Value Added Businesses</a:t>
              </a:r>
              <a:endParaRPr lang="en-US" sz="2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98632" y="1905000"/>
              <a:ext cx="1347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10X growth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58000" y="5029200"/>
              <a:ext cx="1828800" cy="7219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i="1" dirty="0" smtClean="0"/>
                <a:t>Services, Trading, </a:t>
              </a:r>
            </a:p>
            <a:p>
              <a:pPr algn="ctr"/>
              <a:r>
                <a:rPr lang="en-US" sz="1400" i="1" dirty="0" smtClean="0"/>
                <a:t>Solar Systems, SED, </a:t>
              </a:r>
            </a:p>
            <a:p>
              <a:pPr algn="ctr"/>
              <a:r>
                <a:rPr lang="en-US" sz="1400" i="1" dirty="0" smtClean="0"/>
                <a:t>CTTL</a:t>
              </a:r>
              <a:endParaRPr lang="en-US" sz="1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Company is engaging with the new Government to address the </a:t>
            </a:r>
            <a:r>
              <a:rPr lang="en-US" dirty="0" err="1" smtClean="0"/>
              <a:t>sectoral</a:t>
            </a:r>
            <a:r>
              <a:rPr lang="en-US" dirty="0" smtClean="0"/>
              <a:t> issues paving way for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4800" y="1101059"/>
            <a:ext cx="8534400" cy="1005840"/>
            <a:chOff x="304800" y="1101059"/>
            <a:chExt cx="8534400" cy="1005840"/>
          </a:xfrm>
        </p:grpSpPr>
        <p:pic>
          <p:nvPicPr>
            <p:cNvPr id="11" name="Picture 10" descr="http://www.ottawamagazine.com/wp-content/uploads/2012/05/Finger-pointing-icon.png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101059"/>
              <a:ext cx="1097280" cy="1005840"/>
            </a:xfrm>
            <a:prstGeom prst="rect">
              <a:avLst/>
            </a:prstGeom>
            <a:noFill/>
          </p:spPr>
        </p:pic>
        <p:sp>
          <p:nvSpPr>
            <p:cNvPr id="12" name="Rounded Rectangle 11"/>
            <p:cNvSpPr/>
            <p:nvPr/>
          </p:nvSpPr>
          <p:spPr>
            <a:xfrm>
              <a:off x="1600200" y="1234284"/>
              <a:ext cx="7239000" cy="73939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Energy Security for power in India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" y="1911644"/>
            <a:ext cx="8534400" cy="1005840"/>
            <a:chOff x="304800" y="1981203"/>
            <a:chExt cx="8534400" cy="1005840"/>
          </a:xfrm>
        </p:grpSpPr>
        <p:pic>
          <p:nvPicPr>
            <p:cNvPr id="14" name="Picture 13" descr="http://www.ottawamagazine.com/wp-content/uploads/2012/05/Finger-pointing-icon.png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981203"/>
              <a:ext cx="1097280" cy="1005840"/>
            </a:xfrm>
            <a:prstGeom prst="rect">
              <a:avLst/>
            </a:prstGeom>
            <a:noFill/>
          </p:spPr>
        </p:pic>
        <p:sp>
          <p:nvSpPr>
            <p:cNvPr id="15" name="Rounded Rectangle 14"/>
            <p:cNvSpPr/>
            <p:nvPr/>
          </p:nvSpPr>
          <p:spPr>
            <a:xfrm>
              <a:off x="1600200" y="2114428"/>
              <a:ext cx="7239000" cy="73939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Viability of Distribution Sector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" y="2722229"/>
            <a:ext cx="8534400" cy="1005840"/>
            <a:chOff x="304800" y="2929859"/>
            <a:chExt cx="8534400" cy="1005840"/>
          </a:xfrm>
        </p:grpSpPr>
        <p:pic>
          <p:nvPicPr>
            <p:cNvPr id="17" name="Picture 16" descr="http://www.ottawamagazine.com/wp-content/uploads/2012/05/Finger-pointing-icon.png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2929859"/>
              <a:ext cx="1097280" cy="1005840"/>
            </a:xfrm>
            <a:prstGeom prst="rect">
              <a:avLst/>
            </a:prstGeom>
            <a:noFill/>
          </p:spPr>
        </p:pic>
        <p:sp>
          <p:nvSpPr>
            <p:cNvPr id="18" name="Rounded Rectangle 17"/>
            <p:cNvSpPr/>
            <p:nvPr/>
          </p:nvSpPr>
          <p:spPr>
            <a:xfrm>
              <a:off x="1600200" y="3063084"/>
              <a:ext cx="7239000" cy="73939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Creating a level playing field for Public &amp; Private Sector Players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" y="3532814"/>
            <a:ext cx="8534400" cy="1005840"/>
            <a:chOff x="304800" y="3810003"/>
            <a:chExt cx="8534400" cy="1005840"/>
          </a:xfrm>
        </p:grpSpPr>
        <p:pic>
          <p:nvPicPr>
            <p:cNvPr id="20" name="Picture 19" descr="http://www.ottawamagazine.com/wp-content/uploads/2012/05/Finger-pointing-icon.png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3810003"/>
              <a:ext cx="1097280" cy="1005840"/>
            </a:xfrm>
            <a:prstGeom prst="rect">
              <a:avLst/>
            </a:prstGeom>
            <a:noFill/>
          </p:spPr>
        </p:pic>
        <p:sp>
          <p:nvSpPr>
            <p:cNvPr id="21" name="Rounded Rectangle 20"/>
            <p:cNvSpPr/>
            <p:nvPr/>
          </p:nvSpPr>
          <p:spPr>
            <a:xfrm>
              <a:off x="1600200" y="3943228"/>
              <a:ext cx="7239000" cy="73939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Transmission Infrastructure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4800" y="4343400"/>
            <a:ext cx="8534400" cy="1005840"/>
            <a:chOff x="304800" y="4648203"/>
            <a:chExt cx="8534400" cy="1005840"/>
          </a:xfrm>
        </p:grpSpPr>
        <p:pic>
          <p:nvPicPr>
            <p:cNvPr id="23" name="Picture 22" descr="http://www.ottawamagazine.com/wp-content/uploads/2012/05/Finger-pointing-icon.png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4648203"/>
              <a:ext cx="1097280" cy="1005840"/>
            </a:xfrm>
            <a:prstGeom prst="rect">
              <a:avLst/>
            </a:prstGeom>
            <a:noFill/>
          </p:spPr>
        </p:pic>
        <p:sp>
          <p:nvSpPr>
            <p:cNvPr id="24" name="Rounded Rectangle 23"/>
            <p:cNvSpPr/>
            <p:nvPr/>
          </p:nvSpPr>
          <p:spPr>
            <a:xfrm>
              <a:off x="1600200" y="4781428"/>
              <a:ext cx="7239000" cy="73939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Addressing challenges in land acquisition &amp; statutory clearances (</a:t>
              </a: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MoEF</a:t>
              </a: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etc)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-1" y="5340930"/>
            <a:ext cx="9142413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As laid out in the Union Budget, the Government is focusing on fuel availability, logistics infrastructure, tax incentives, solar energy, Transmission &amp; Distribution network development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38400" y="1524000"/>
            <a:ext cx="6477000" cy="2514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2743200"/>
            <a:ext cx="4953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People and Community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1" name="Picture 10" descr="wq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26955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7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People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Employee Count</a:t>
            </a:r>
            <a:endParaRPr lang="en-US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04800" y="1600200"/>
          <a:ext cx="4267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30431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Total Employee Base of approx </a:t>
            </a:r>
            <a:r>
              <a:rPr lang="en-US" sz="1600" b="1" i="1" dirty="0" smtClean="0"/>
              <a:t>6,000</a:t>
            </a:r>
            <a:endParaRPr lang="en-US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6970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Age Wise Distribution of Management Personnel</a:t>
            </a:r>
            <a:endParaRPr lang="en-US" b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304800" y="4419600"/>
          <a:ext cx="4038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800600" y="1219200"/>
            <a:ext cx="4038600" cy="4876800"/>
          </a:xfrm>
          <a:prstGeom prst="roundRect">
            <a:avLst>
              <a:gd name="adj" fmla="val 431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Employee Engagement (determined through a Aon Hewitt survey in 2013) is 67% as against industry average of 66%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Several initiatives undertaken for</a:t>
            </a:r>
          </a:p>
          <a:p>
            <a:pPr marL="623888" lvl="1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Capability Development</a:t>
            </a:r>
          </a:p>
          <a:p>
            <a:pPr marL="623888" lvl="1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Talent Management</a:t>
            </a:r>
          </a:p>
          <a:p>
            <a:pPr marL="623888" lvl="1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Succession Planning</a:t>
            </a:r>
          </a:p>
          <a:p>
            <a:pPr marL="623888" lvl="1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Maintaining good industrial relations</a:t>
            </a:r>
          </a:p>
          <a:p>
            <a:pPr marL="623888" lvl="1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Institutionalizing policy for Prevention, Prohibition and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Redressal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Sexual Harassment at workplace (POSH) in line with requirements of Companies Act,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Development Institute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146" name="Picture 2" descr="G:\Tata Power AGM\Aug 2014\Photographs\Skill Development.jpg"/>
          <p:cNvPicPr>
            <a:picLocks noChangeAspect="1" noChangeArrowheads="1"/>
          </p:cNvPicPr>
          <p:nvPr/>
        </p:nvPicPr>
        <p:blipFill>
          <a:blip r:embed="rId2" cstate="print"/>
          <a:srcRect r="20313"/>
          <a:stretch>
            <a:fillRect/>
          </a:stretch>
        </p:blipFill>
        <p:spPr bwMode="auto">
          <a:xfrm>
            <a:off x="1371601" y="1302331"/>
            <a:ext cx="7467599" cy="4709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04800" y="1219200"/>
            <a:ext cx="2971800" cy="4876800"/>
          </a:xfrm>
          <a:prstGeom prst="roundRect">
            <a:avLst>
              <a:gd name="adj" fmla="val 431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Aimed at meeting the national needs for large scale skilled workforce for the future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Tata Power Skill Development Institute (TPSDI) will impart modular power skills training, testing, certification and accreditation in a phased manner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Focus would be on contractors’ work force of Tata Power initially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 time, TPSDI would cater to other companies in the power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4876799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000" dirty="0" smtClean="0"/>
              <a:t>About your Company</a:t>
            </a:r>
          </a:p>
          <a:p>
            <a:pPr>
              <a:lnSpc>
                <a:spcPct val="85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000" dirty="0" smtClean="0"/>
              <a:t>Key Highlights</a:t>
            </a:r>
          </a:p>
          <a:p>
            <a:pPr>
              <a:lnSpc>
                <a:spcPct val="85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000" dirty="0" smtClean="0"/>
              <a:t>Focus areas for your Company</a:t>
            </a:r>
          </a:p>
          <a:p>
            <a:pPr>
              <a:lnSpc>
                <a:spcPct val="85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000" dirty="0" smtClean="0"/>
              <a:t>People and Community</a:t>
            </a:r>
          </a:p>
          <a:p>
            <a:pPr>
              <a:lnSpc>
                <a:spcPct val="85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000" dirty="0" smtClean="0"/>
              <a:t>Awards and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Affirmative Action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170" name="Picture 2" descr="G:\Tata Power AGM\Aug 2014\Photographs\Affirmative Action 1.JPG"/>
          <p:cNvPicPr>
            <a:picLocks noChangeAspect="1" noChangeArrowheads="1"/>
          </p:cNvPicPr>
          <p:nvPr/>
        </p:nvPicPr>
        <p:blipFill>
          <a:blip r:embed="rId2" cstate="print"/>
          <a:srcRect l="20342"/>
          <a:stretch>
            <a:fillRect/>
          </a:stretch>
        </p:blipFill>
        <p:spPr bwMode="auto">
          <a:xfrm>
            <a:off x="304800" y="1302330"/>
            <a:ext cx="3282316" cy="4709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G:\Tata Power AGM\Aug 2014\Photographs\Affirmative Action 2.JPG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57800" y="1302330"/>
            <a:ext cx="3581400" cy="4690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086100" y="1219200"/>
            <a:ext cx="2971800" cy="4876800"/>
          </a:xfrm>
          <a:prstGeom prst="roundRect">
            <a:avLst>
              <a:gd name="adj" fmla="val 431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Several programs for the 4Es (Employment, Entrepreneurship, Employability and Education) implemented benefiting over 10,500 persons</a:t>
            </a:r>
          </a:p>
          <a:p>
            <a:pPr marL="166688" indent="-1666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Tata Power is also working in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Jawahar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Taluka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Thane District of Maharashtra, which has 90% tribal population – engaging with a tribal residential school, a Government ITI through employee volunteering and BOP training in association with TCS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38400" y="1524000"/>
            <a:ext cx="6477000" cy="2514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2743200"/>
            <a:ext cx="4953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Awards and Recognition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1" name="Picture 10" descr="wq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26955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7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 and Recognitions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026" name="Picture 2" descr="G:\Tata Power AGM\Aug 2014\Photographs\Ethical Award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7660" y="1219200"/>
            <a:ext cx="246888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-2" y="3075710"/>
            <a:ext cx="32040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i="1" dirty="0" err="1" smtClean="0"/>
              <a:t>Ethisphere</a:t>
            </a:r>
            <a:r>
              <a:rPr lang="en-US" sz="1400" b="1" i="1" dirty="0" smtClean="0"/>
              <a:t> Institute – amongst World’s Most Ethical Companies 2014</a:t>
            </a:r>
            <a:endParaRPr lang="en-US" sz="1400" b="1" i="1" dirty="0"/>
          </a:p>
        </p:txBody>
      </p:sp>
      <p:pic>
        <p:nvPicPr>
          <p:cNvPr id="1027" name="Picture 3" descr="G:\Tata Power AGM\Aug 2014\Photographs\energy excellence award.jpeg"/>
          <p:cNvPicPr>
            <a:picLocks noChangeArrowheads="1"/>
          </p:cNvPicPr>
          <p:nvPr/>
        </p:nvPicPr>
        <p:blipFill>
          <a:blip r:embed="rId3" cstate="print"/>
          <a:srcRect l="3125" r="19531"/>
          <a:stretch>
            <a:fillRect/>
          </a:stretch>
        </p:blipFill>
        <p:spPr bwMode="auto">
          <a:xfrm>
            <a:off x="327659" y="3657600"/>
            <a:ext cx="246888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80105" y="5572780"/>
            <a:ext cx="27813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i="1" dirty="0" err="1" smtClean="0"/>
              <a:t>Trombay</a:t>
            </a:r>
            <a:r>
              <a:rPr lang="en-US" sz="1400" b="1" i="1" dirty="0" smtClean="0"/>
              <a:t> – Annual Excellence in Energy Management Award</a:t>
            </a:r>
            <a:endParaRPr lang="en-US" sz="1400" b="1" i="1" dirty="0"/>
          </a:p>
        </p:txBody>
      </p:sp>
      <p:pic>
        <p:nvPicPr>
          <p:cNvPr id="1028" name="Picture 4" descr="G:\Tata Power AGM\Aug 2014\Photographs\Energize Awards - Distribution.jpe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960" y="1219200"/>
            <a:ext cx="246888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943600" y="3061855"/>
            <a:ext cx="28956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i="1" dirty="0" smtClean="0"/>
              <a:t>Energize Awards 2012-13 for Excellence in Power Distribution</a:t>
            </a:r>
            <a:endParaRPr lang="en-US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5572780"/>
            <a:ext cx="25146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i="1" dirty="0" smtClean="0"/>
              <a:t>MACCIA Awards 2013 in Power and Energy Category</a:t>
            </a:r>
            <a:endParaRPr lang="en-US" sz="1400" b="1" i="1" dirty="0"/>
          </a:p>
        </p:txBody>
      </p:sp>
      <p:pic>
        <p:nvPicPr>
          <p:cNvPr id="1029" name="Picture 5" descr="G:\Tata Power AGM\Aug 2014\Photographs\maccia award.jpe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9920" y="3657600"/>
            <a:ext cx="246888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G:\Tata Power AGM\Aug 2014\Photographs\Silver Shield Award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960" y="3657600"/>
            <a:ext cx="246888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6080734" y="5572780"/>
            <a:ext cx="25146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i="1" dirty="0" smtClean="0"/>
              <a:t>CEA Silver Shield Award</a:t>
            </a:r>
            <a:endParaRPr lang="en-US" sz="1400" b="1" i="1" dirty="0"/>
          </a:p>
        </p:txBody>
      </p:sp>
      <p:pic>
        <p:nvPicPr>
          <p:cNvPr id="8194" name="Picture 2" descr="G:\Tata Power AGM\Aug 2014\Photographs\CII Sustainability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9920" y="1219200"/>
            <a:ext cx="246888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124200" y="3075710"/>
            <a:ext cx="25146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i="1" dirty="0" smtClean="0"/>
              <a:t>CII-ITC Sustainability Award 2013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xmlns="" val="16870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resention 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81200" y="4191000"/>
            <a:ext cx="48768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286000" y="42672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Website: www.tatapower.com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286000" y="4686578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Email ID: </a:t>
            </a:r>
            <a:r>
              <a:rPr lang="en-US" dirty="0" smtClean="0">
                <a:cs typeface="Arial" charset="0"/>
              </a:rPr>
              <a:t>md@tatapower.com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286000" y="510540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Contact No: +91 22 </a:t>
            </a:r>
            <a:r>
              <a:rPr lang="en-US" dirty="0" smtClean="0">
                <a:cs typeface="Arial" charset="0"/>
              </a:rPr>
              <a:t>6665 8888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38400" y="1524000"/>
            <a:ext cx="6477000" cy="2514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2743200"/>
            <a:ext cx="4953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About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your Company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1" name="Picture 10" descr="wq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26955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7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power utility with pan value chain presence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Play across the entire value chain</a:t>
            </a:r>
            <a:endParaRPr lang="en-US" sz="1600" b="1" dirty="0"/>
          </a:p>
        </p:txBody>
      </p:sp>
      <p:sp>
        <p:nvSpPr>
          <p:cNvPr id="5" name="Pentagon 4"/>
          <p:cNvSpPr/>
          <p:nvPr/>
        </p:nvSpPr>
        <p:spPr>
          <a:xfrm>
            <a:off x="304800" y="1613848"/>
            <a:ext cx="219456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Fuel &amp; Logistics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418080" y="1613848"/>
            <a:ext cx="2194560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Generation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531360" y="1613848"/>
            <a:ext cx="2194560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Transmission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644640" y="1600200"/>
            <a:ext cx="2194560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Distribution &amp; Supply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299254" y="3276600"/>
            <a:ext cx="1910545" cy="28161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9538" lvl="2" indent="-107950">
              <a:spcBef>
                <a:spcPts val="600"/>
              </a:spcBef>
              <a:spcAft>
                <a:spcPts val="0"/>
              </a:spcAft>
              <a:buClr>
                <a:srgbClr val="275599"/>
              </a:buClr>
              <a:buFont typeface="Symbol" pitchFamily="18" charset="2"/>
              <a:buChar char="·"/>
            </a:pPr>
            <a:r>
              <a:rPr lang="en-US" sz="1400" dirty="0" smtClean="0">
                <a:solidFill>
                  <a:srgbClr val="000000"/>
                </a:solidFill>
              </a:rPr>
              <a:t>Stake in Indonesian mines</a:t>
            </a:r>
            <a:endParaRPr lang="en-US" sz="1400" dirty="0">
              <a:solidFill>
                <a:srgbClr val="000000"/>
              </a:solidFill>
            </a:endParaRPr>
          </a:p>
          <a:p>
            <a:pPr marL="109538" lvl="2" indent="-107950">
              <a:spcBef>
                <a:spcPts val="600"/>
              </a:spcBef>
              <a:spcAft>
                <a:spcPts val="0"/>
              </a:spcAft>
              <a:buClr>
                <a:srgbClr val="275599"/>
              </a:buClr>
              <a:buFont typeface="Symbol" pitchFamily="18" charset="2"/>
              <a:buChar char="·"/>
            </a:pPr>
            <a:r>
              <a:rPr lang="en-US" sz="1400" dirty="0" smtClean="0">
                <a:solidFill>
                  <a:srgbClr val="000000"/>
                </a:solidFill>
              </a:rPr>
              <a:t>Two domestic captive coal mines being developed</a:t>
            </a:r>
            <a:endParaRPr lang="en-US" sz="1400" dirty="0">
              <a:solidFill>
                <a:srgbClr val="000000"/>
              </a:solidFill>
            </a:endParaRPr>
          </a:p>
          <a:p>
            <a:pPr marL="109538" lvl="2" indent="-107950">
              <a:spcBef>
                <a:spcPts val="600"/>
              </a:spcBef>
              <a:spcAft>
                <a:spcPts val="0"/>
              </a:spcAft>
              <a:buClr>
                <a:srgbClr val="275599"/>
              </a:buClr>
              <a:buFont typeface="Symbol" pitchFamily="18" charset="2"/>
              <a:buChar char="·"/>
            </a:pPr>
            <a:r>
              <a:rPr lang="en-US" sz="1400" dirty="0" smtClean="0">
                <a:solidFill>
                  <a:srgbClr val="000000"/>
                </a:solidFill>
              </a:rPr>
              <a:t>Fuel </a:t>
            </a:r>
            <a:r>
              <a:rPr lang="en-US" sz="1400" dirty="0">
                <a:solidFill>
                  <a:srgbClr val="000000"/>
                </a:solidFill>
              </a:rPr>
              <a:t>supply in place for majority of operational and under-execution </a:t>
            </a:r>
            <a:r>
              <a:rPr lang="en-US" sz="1400" dirty="0" smtClean="0">
                <a:solidFill>
                  <a:srgbClr val="000000"/>
                </a:solidFill>
              </a:rPr>
              <a:t>projects</a:t>
            </a:r>
          </a:p>
          <a:p>
            <a:pPr marL="109538" lvl="2" indent="-107950">
              <a:spcBef>
                <a:spcPts val="600"/>
              </a:spcBef>
              <a:spcAft>
                <a:spcPts val="0"/>
              </a:spcAft>
              <a:buClr>
                <a:srgbClr val="275599"/>
              </a:buClr>
              <a:buFont typeface="Symbol" pitchFamily="18" charset="2"/>
              <a:buChar char="·"/>
            </a:pPr>
            <a:r>
              <a:rPr lang="en-US" sz="1400" dirty="0" smtClean="0">
                <a:solidFill>
                  <a:srgbClr val="000000"/>
                </a:solidFill>
              </a:rPr>
              <a:t>Investment in Trust Energy for coal transportation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gray">
          <a:xfrm>
            <a:off x="2452254" y="3276600"/>
            <a:ext cx="1891145" cy="136960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9538" lvl="2" indent="-107950">
              <a:spcBef>
                <a:spcPts val="600"/>
              </a:spcBef>
              <a:buClr>
                <a:srgbClr val="275599"/>
              </a:buClr>
              <a:buFont typeface="Symbol" pitchFamily="18" charset="2"/>
              <a:buChar char="·"/>
            </a:pPr>
            <a:r>
              <a:rPr lang="en-US" sz="1400" dirty="0" smtClean="0">
                <a:solidFill>
                  <a:srgbClr val="000000"/>
                </a:solidFill>
              </a:rPr>
              <a:t>8,613 MW operational</a:t>
            </a:r>
            <a:r>
              <a:rPr lang="en-US" sz="1400" dirty="0">
                <a:solidFill>
                  <a:srgbClr val="000000"/>
                </a:solidFill>
              </a:rPr>
              <a:t> </a:t>
            </a:r>
            <a:r>
              <a:rPr lang="en-US" sz="1400" dirty="0" smtClean="0">
                <a:solidFill>
                  <a:srgbClr val="000000"/>
                </a:solidFill>
              </a:rPr>
              <a:t>capacity</a:t>
            </a:r>
          </a:p>
          <a:p>
            <a:pPr marL="109538" lvl="2" indent="-107950">
              <a:spcBef>
                <a:spcPts val="600"/>
              </a:spcBef>
              <a:buClr>
                <a:srgbClr val="275599"/>
              </a:buClr>
              <a:buFont typeface="Symbol" pitchFamily="18" charset="2"/>
              <a:buChar char="·"/>
            </a:pPr>
            <a:r>
              <a:rPr lang="en-US" sz="1400" dirty="0" smtClean="0">
                <a:solidFill>
                  <a:srgbClr val="000000"/>
                </a:solidFill>
              </a:rPr>
              <a:t>834 MW under construction in India and international geographies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gray">
          <a:xfrm>
            <a:off x="4511040" y="3276600"/>
            <a:ext cx="2042160" cy="267765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9538" lvl="2" indent="-107950">
              <a:spcBef>
                <a:spcPts val="600"/>
              </a:spcBef>
              <a:buClr>
                <a:srgbClr val="275599"/>
              </a:buClr>
              <a:buFont typeface="Symbol" pitchFamily="18" charset="2"/>
              <a:buChar char="·"/>
            </a:pPr>
            <a:r>
              <a:rPr lang="en-US" sz="1400" i="1" dirty="0" smtClean="0">
                <a:solidFill>
                  <a:srgbClr val="000000"/>
                </a:solidFill>
              </a:rPr>
              <a:t>Mumbai</a:t>
            </a:r>
            <a:r>
              <a:rPr lang="en-US" sz="1400" dirty="0" smtClean="0">
                <a:solidFill>
                  <a:srgbClr val="000000"/>
                </a:solidFill>
              </a:rPr>
              <a:t>:</a:t>
            </a:r>
            <a:endParaRPr lang="en-US" sz="1400" dirty="0">
              <a:solidFill>
                <a:srgbClr val="000000"/>
              </a:solidFill>
            </a:endParaRPr>
          </a:p>
          <a:p>
            <a:pPr marL="341313" lvl="3" indent="-146050">
              <a:spcBef>
                <a:spcPts val="600"/>
              </a:spcBef>
              <a:buClr>
                <a:srgbClr val="275599"/>
              </a:buClr>
              <a:buFont typeface="Symbol" pitchFamily="18" charset="2"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1,125 circuit km of Transmission lines </a:t>
            </a:r>
            <a:r>
              <a:rPr lang="en-US" sz="1400" dirty="0">
                <a:solidFill>
                  <a:srgbClr val="000000"/>
                </a:solidFill>
              </a:rPr>
              <a:t>and </a:t>
            </a:r>
            <a:r>
              <a:rPr lang="en-US" sz="1400" dirty="0" smtClean="0">
                <a:solidFill>
                  <a:srgbClr val="000000"/>
                </a:solidFill>
              </a:rPr>
              <a:t>20 receiving </a:t>
            </a:r>
            <a:r>
              <a:rPr lang="en-US" sz="1400" dirty="0">
                <a:solidFill>
                  <a:srgbClr val="000000"/>
                </a:solidFill>
              </a:rPr>
              <a:t>stations </a:t>
            </a:r>
          </a:p>
          <a:p>
            <a:pPr marL="109538" lvl="2" indent="-107950">
              <a:spcBef>
                <a:spcPts val="600"/>
              </a:spcBef>
              <a:buClr>
                <a:srgbClr val="275599"/>
              </a:buClr>
              <a:buFont typeface="Symbol" pitchFamily="18" charset="2"/>
              <a:buChar char="·"/>
            </a:pPr>
            <a:r>
              <a:rPr lang="en-US" sz="1400" i="1" dirty="0" err="1" smtClean="0">
                <a:solidFill>
                  <a:srgbClr val="000000"/>
                </a:solidFill>
              </a:rPr>
              <a:t>Powerlinks</a:t>
            </a:r>
            <a:r>
              <a:rPr lang="en-US" sz="1400" dirty="0" smtClean="0">
                <a:solidFill>
                  <a:srgbClr val="000000"/>
                </a:solidFill>
              </a:rPr>
              <a:t>:</a:t>
            </a:r>
            <a:endParaRPr lang="en-US" sz="1400" dirty="0">
              <a:solidFill>
                <a:srgbClr val="000000"/>
              </a:solidFill>
            </a:endParaRPr>
          </a:p>
          <a:p>
            <a:pPr marL="341313" lvl="3" indent="-146050">
              <a:spcBef>
                <a:spcPts val="600"/>
              </a:spcBef>
              <a:buClr>
                <a:srgbClr val="275599"/>
              </a:buClr>
              <a:buFont typeface="Frutiger 45 Light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1,200 km </a:t>
            </a:r>
            <a:r>
              <a:rPr lang="en-US" sz="1400" dirty="0">
                <a:solidFill>
                  <a:srgbClr val="000000"/>
                </a:solidFill>
              </a:rPr>
              <a:t>of </a:t>
            </a:r>
            <a:r>
              <a:rPr lang="en-US" sz="1400" dirty="0" smtClean="0">
                <a:solidFill>
                  <a:srgbClr val="000000"/>
                </a:solidFill>
              </a:rPr>
              <a:t>line </a:t>
            </a:r>
            <a:r>
              <a:rPr lang="en-US" sz="1400" dirty="0">
                <a:solidFill>
                  <a:srgbClr val="000000"/>
                </a:solidFill>
              </a:rPr>
              <a:t>associated with </a:t>
            </a:r>
            <a:r>
              <a:rPr lang="en-US" sz="1400" dirty="0" err="1">
                <a:solidFill>
                  <a:srgbClr val="000000"/>
                </a:solidFill>
              </a:rPr>
              <a:t>Tala</a:t>
            </a:r>
            <a:r>
              <a:rPr lang="en-US" sz="1400" dirty="0">
                <a:solidFill>
                  <a:srgbClr val="000000"/>
                </a:solidFill>
              </a:rPr>
              <a:t> hydro project </a:t>
            </a:r>
          </a:p>
          <a:p>
            <a:pPr marL="341313" lvl="3" indent="-146050">
              <a:spcBef>
                <a:spcPts val="600"/>
              </a:spcBef>
              <a:buClr>
                <a:srgbClr val="275599"/>
              </a:buClr>
              <a:buFont typeface="Frutiger 45 Light"/>
              <a:buChar char="–"/>
            </a:pPr>
            <a:r>
              <a:rPr lang="en-US" sz="1400" dirty="0">
                <a:solidFill>
                  <a:srgbClr val="000000"/>
                </a:solidFill>
              </a:rPr>
              <a:t>Connects Bhutan and Northern </a:t>
            </a:r>
            <a:r>
              <a:rPr lang="en-US" sz="1400" dirty="0" smtClean="0">
                <a:solidFill>
                  <a:srgbClr val="000000"/>
                </a:solidFill>
              </a:rPr>
              <a:t>Region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6629400" y="3276600"/>
            <a:ext cx="2209800" cy="1738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9538" lvl="2" indent="-107950">
              <a:spcBef>
                <a:spcPts val="600"/>
              </a:spcBef>
              <a:buClr>
                <a:srgbClr val="275599"/>
              </a:buClr>
              <a:buFont typeface="Symbol" pitchFamily="18" charset="2"/>
              <a:buChar char="·"/>
            </a:pPr>
            <a:r>
              <a:rPr lang="en-US" sz="1400" dirty="0">
                <a:solidFill>
                  <a:srgbClr val="000000"/>
                </a:solidFill>
              </a:rPr>
              <a:t>Mumbai distribution network </a:t>
            </a:r>
          </a:p>
          <a:p>
            <a:pPr marL="341313" lvl="3" indent="-146050">
              <a:spcBef>
                <a:spcPts val="600"/>
              </a:spcBef>
              <a:buClr>
                <a:srgbClr val="275599"/>
              </a:buClr>
              <a:buFont typeface="Frutiger 45 Light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Over 5 </a:t>
            </a:r>
            <a:r>
              <a:rPr lang="en-US" sz="1400" dirty="0" err="1" smtClean="0">
                <a:solidFill>
                  <a:srgbClr val="000000"/>
                </a:solidFill>
              </a:rPr>
              <a:t>lakh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retail consumers </a:t>
            </a:r>
          </a:p>
          <a:p>
            <a:pPr marL="109538" lvl="2" indent="-107950">
              <a:spcBef>
                <a:spcPts val="600"/>
              </a:spcBef>
              <a:buClr>
                <a:srgbClr val="275599"/>
              </a:buClr>
              <a:buFont typeface="Symbol" pitchFamily="18" charset="2"/>
              <a:buChar char="·"/>
            </a:pPr>
            <a:r>
              <a:rPr lang="en-US" sz="1400" dirty="0" smtClean="0">
                <a:solidFill>
                  <a:srgbClr val="000000"/>
                </a:solidFill>
              </a:rPr>
              <a:t>Delhi distribution</a:t>
            </a:r>
            <a:endParaRPr lang="en-US" sz="1400" dirty="0">
              <a:solidFill>
                <a:srgbClr val="000000"/>
              </a:solidFill>
            </a:endParaRPr>
          </a:p>
          <a:p>
            <a:pPr marL="341313" lvl="3" indent="-146050">
              <a:spcBef>
                <a:spcPts val="600"/>
              </a:spcBef>
              <a:buClr>
                <a:srgbClr val="275599"/>
              </a:buClr>
              <a:buFont typeface="Frutiger 45 Light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Over 14 </a:t>
            </a:r>
            <a:r>
              <a:rPr lang="en-US" sz="1400" dirty="0" err="1" smtClean="0">
                <a:solidFill>
                  <a:srgbClr val="000000"/>
                </a:solidFill>
              </a:rPr>
              <a:t>lakh</a:t>
            </a:r>
            <a:r>
              <a:rPr lang="en-US" sz="1400" dirty="0" smtClean="0">
                <a:solidFill>
                  <a:srgbClr val="000000"/>
                </a:solidFill>
              </a:rPr>
              <a:t> consumers 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 l="3709" t="4459" r="1854" b="2432"/>
          <a:stretch>
            <a:fillRect/>
          </a:stretch>
        </p:blipFill>
        <p:spPr bwMode="gray">
          <a:xfrm>
            <a:off x="4572000" y="2152929"/>
            <a:ext cx="1875874" cy="1047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9" descr="Picture1.png"/>
          <p:cNvPicPr>
            <a:picLocks noChangeAspect="1" noChangeArrowheads="1"/>
          </p:cNvPicPr>
          <p:nvPr/>
        </p:nvPicPr>
        <p:blipFill>
          <a:blip r:embed="rId3" cstate="print"/>
          <a:srcRect l="2357" t="4198"/>
          <a:stretch>
            <a:fillRect/>
          </a:stretch>
        </p:blipFill>
        <p:spPr bwMode="gray">
          <a:xfrm>
            <a:off x="2466109" y="2152928"/>
            <a:ext cx="1901393" cy="1047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6" descr="Indonesian_coal_mine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98736" y="2152929"/>
            <a:ext cx="1911064" cy="103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7" descr="1.jpg"/>
          <p:cNvPicPr>
            <a:picLocks noChangeAspect="1"/>
          </p:cNvPicPr>
          <p:nvPr/>
        </p:nvPicPr>
        <p:blipFill>
          <a:blip r:embed="rId5" cstate="print"/>
          <a:srcRect l="24100" r="51801" b="77733"/>
          <a:stretch>
            <a:fillRect/>
          </a:stretch>
        </p:blipFill>
        <p:spPr bwMode="gray">
          <a:xfrm>
            <a:off x="6719454" y="2152928"/>
            <a:ext cx="1983913" cy="1047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Straight Connector 17"/>
          <p:cNvCxnSpPr/>
          <p:nvPr/>
        </p:nvCxnSpPr>
        <p:spPr>
          <a:xfrm rot="5400000">
            <a:off x="381590" y="4104453"/>
            <a:ext cx="393192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89069" y="4104453"/>
            <a:ext cx="393192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615744" y="4104453"/>
            <a:ext cx="393192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70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global footprint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474494" y="3288506"/>
            <a:ext cx="90487" cy="71438"/>
          </a:xfrm>
          <a:custGeom>
            <a:avLst/>
            <a:gdLst>
              <a:gd name="connsiteX0" fmla="*/ 4762 w 90487"/>
              <a:gd name="connsiteY0" fmla="*/ 2382 h 71438"/>
              <a:gd name="connsiteX1" fmla="*/ 0 w 90487"/>
              <a:gd name="connsiteY1" fmla="*/ 64294 h 71438"/>
              <a:gd name="connsiteX2" fmla="*/ 90487 w 90487"/>
              <a:gd name="connsiteY2" fmla="*/ 71438 h 71438"/>
              <a:gd name="connsiteX3" fmla="*/ 88106 w 90487"/>
              <a:gd name="connsiteY3" fmla="*/ 0 h 71438"/>
              <a:gd name="connsiteX4" fmla="*/ 4762 w 90487"/>
              <a:gd name="connsiteY4" fmla="*/ 2382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" h="71438">
                <a:moveTo>
                  <a:pt x="4762" y="2382"/>
                </a:moveTo>
                <a:lnTo>
                  <a:pt x="0" y="64294"/>
                </a:lnTo>
                <a:lnTo>
                  <a:pt x="90487" y="71438"/>
                </a:lnTo>
                <a:cubicBezTo>
                  <a:pt x="89693" y="47625"/>
                  <a:pt x="88900" y="23813"/>
                  <a:pt x="88106" y="0"/>
                </a:cubicBezTo>
                <a:lnTo>
                  <a:pt x="4762" y="23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403058" y="3243263"/>
            <a:ext cx="71437" cy="52387"/>
          </a:xfrm>
          <a:custGeom>
            <a:avLst/>
            <a:gdLst>
              <a:gd name="connsiteX0" fmla="*/ 2381 w 71437"/>
              <a:gd name="connsiteY0" fmla="*/ 0 h 52387"/>
              <a:gd name="connsiteX1" fmla="*/ 0 w 71437"/>
              <a:gd name="connsiteY1" fmla="*/ 52387 h 52387"/>
              <a:gd name="connsiteX2" fmla="*/ 42862 w 71437"/>
              <a:gd name="connsiteY2" fmla="*/ 30956 h 52387"/>
              <a:gd name="connsiteX3" fmla="*/ 71437 w 71437"/>
              <a:gd name="connsiteY3" fmla="*/ 50006 h 52387"/>
              <a:gd name="connsiteX4" fmla="*/ 2381 w 71437"/>
              <a:gd name="connsiteY4" fmla="*/ 0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7" h="52387">
                <a:moveTo>
                  <a:pt x="2381" y="0"/>
                </a:moveTo>
                <a:lnTo>
                  <a:pt x="0" y="52387"/>
                </a:lnTo>
                <a:lnTo>
                  <a:pt x="42862" y="30956"/>
                </a:lnTo>
                <a:lnTo>
                  <a:pt x="71437" y="50006"/>
                </a:lnTo>
                <a:lnTo>
                  <a:pt x="238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5311" y="1549400"/>
            <a:ext cx="7919089" cy="4089400"/>
            <a:chOff x="220663" y="1549400"/>
            <a:chExt cx="8758237" cy="4675188"/>
          </a:xfrm>
        </p:grpSpPr>
        <p:sp>
          <p:nvSpPr>
            <p:cNvPr id="8" name="Freeform 507"/>
            <p:cNvSpPr>
              <a:spLocks/>
            </p:cNvSpPr>
            <p:nvPr/>
          </p:nvSpPr>
          <p:spPr bwMode="auto">
            <a:xfrm>
              <a:off x="6342063" y="3095625"/>
              <a:ext cx="1508125" cy="1047750"/>
            </a:xfrm>
            <a:custGeom>
              <a:avLst/>
              <a:gdLst/>
              <a:ahLst/>
              <a:cxnLst>
                <a:cxn ang="0">
                  <a:pos x="840" y="88"/>
                </a:cxn>
                <a:cxn ang="0">
                  <a:pos x="732" y="24"/>
                </a:cxn>
                <a:cxn ang="0">
                  <a:pos x="668" y="88"/>
                </a:cxn>
                <a:cxn ang="0">
                  <a:pos x="668" y="88"/>
                </a:cxn>
                <a:cxn ang="0">
                  <a:pos x="670" y="90"/>
                </a:cxn>
                <a:cxn ang="0">
                  <a:pos x="672" y="92"/>
                </a:cxn>
                <a:cxn ang="0">
                  <a:pos x="676" y="92"/>
                </a:cxn>
                <a:cxn ang="0">
                  <a:pos x="676" y="94"/>
                </a:cxn>
                <a:cxn ang="0">
                  <a:pos x="678" y="94"/>
                </a:cxn>
                <a:cxn ang="0">
                  <a:pos x="678" y="94"/>
                </a:cxn>
                <a:cxn ang="0">
                  <a:pos x="676" y="92"/>
                </a:cxn>
                <a:cxn ang="0">
                  <a:pos x="674" y="92"/>
                </a:cxn>
                <a:cxn ang="0">
                  <a:pos x="672" y="90"/>
                </a:cxn>
                <a:cxn ang="0">
                  <a:pos x="668" y="90"/>
                </a:cxn>
                <a:cxn ang="0">
                  <a:pos x="668" y="88"/>
                </a:cxn>
                <a:cxn ang="0">
                  <a:pos x="658" y="108"/>
                </a:cxn>
                <a:cxn ang="0">
                  <a:pos x="712" y="158"/>
                </a:cxn>
                <a:cxn ang="0">
                  <a:pos x="598" y="202"/>
                </a:cxn>
                <a:cxn ang="0">
                  <a:pos x="480" y="276"/>
                </a:cxn>
                <a:cxn ang="0">
                  <a:pos x="326" y="202"/>
                </a:cxn>
                <a:cxn ang="0">
                  <a:pos x="226" y="118"/>
                </a:cxn>
                <a:cxn ang="0">
                  <a:pos x="222" y="114"/>
                </a:cxn>
                <a:cxn ang="0">
                  <a:pos x="220" y="116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22" y="114"/>
                </a:cxn>
                <a:cxn ang="0">
                  <a:pos x="218" y="108"/>
                </a:cxn>
                <a:cxn ang="0">
                  <a:pos x="208" y="114"/>
                </a:cxn>
                <a:cxn ang="0">
                  <a:pos x="142" y="142"/>
                </a:cxn>
                <a:cxn ang="0">
                  <a:pos x="88" y="256"/>
                </a:cxn>
                <a:cxn ang="0">
                  <a:pos x="4" y="306"/>
                </a:cxn>
                <a:cxn ang="0">
                  <a:pos x="14" y="350"/>
                </a:cxn>
                <a:cxn ang="0">
                  <a:pos x="30" y="370"/>
                </a:cxn>
                <a:cxn ang="0">
                  <a:pos x="94" y="390"/>
                </a:cxn>
                <a:cxn ang="0">
                  <a:pos x="84" y="444"/>
                </a:cxn>
                <a:cxn ang="0">
                  <a:pos x="108" y="488"/>
                </a:cxn>
                <a:cxn ang="0">
                  <a:pos x="148" y="508"/>
                </a:cxn>
                <a:cxn ang="0">
                  <a:pos x="218" y="536"/>
                </a:cxn>
                <a:cxn ang="0">
                  <a:pos x="262" y="546"/>
                </a:cxn>
                <a:cxn ang="0">
                  <a:pos x="316" y="512"/>
                </a:cxn>
                <a:cxn ang="0">
                  <a:pos x="370" y="528"/>
                </a:cxn>
                <a:cxn ang="0">
                  <a:pos x="376" y="586"/>
                </a:cxn>
                <a:cxn ang="0">
                  <a:pos x="400" y="616"/>
                </a:cxn>
                <a:cxn ang="0">
                  <a:pos x="420" y="640"/>
                </a:cxn>
                <a:cxn ang="0">
                  <a:pos x="500" y="616"/>
                </a:cxn>
                <a:cxn ang="0">
                  <a:pos x="534" y="640"/>
                </a:cxn>
                <a:cxn ang="0">
                  <a:pos x="608" y="630"/>
                </a:cxn>
                <a:cxn ang="0">
                  <a:pos x="632" y="626"/>
                </a:cxn>
                <a:cxn ang="0">
                  <a:pos x="702" y="582"/>
                </a:cxn>
                <a:cxn ang="0">
                  <a:pos x="742" y="512"/>
                </a:cxn>
                <a:cxn ang="0">
                  <a:pos x="742" y="472"/>
                </a:cxn>
                <a:cxn ang="0">
                  <a:pos x="716" y="398"/>
                </a:cxn>
                <a:cxn ang="0">
                  <a:pos x="752" y="360"/>
                </a:cxn>
                <a:cxn ang="0">
                  <a:pos x="702" y="354"/>
                </a:cxn>
                <a:cxn ang="0">
                  <a:pos x="706" y="320"/>
                </a:cxn>
                <a:cxn ang="0">
                  <a:pos x="756" y="290"/>
                </a:cxn>
                <a:cxn ang="0">
                  <a:pos x="762" y="316"/>
                </a:cxn>
                <a:cxn ang="0">
                  <a:pos x="818" y="262"/>
                </a:cxn>
                <a:cxn ang="0">
                  <a:pos x="890" y="252"/>
                </a:cxn>
                <a:cxn ang="0">
                  <a:pos x="950" y="118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950" y="118"/>
                  </a:lnTo>
                  <a:lnTo>
                    <a:pt x="89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257"/>
            <p:cNvSpPr>
              <a:spLocks/>
            </p:cNvSpPr>
            <p:nvPr/>
          </p:nvSpPr>
          <p:spPr bwMode="auto">
            <a:xfrm>
              <a:off x="4252913" y="3009900"/>
              <a:ext cx="109537" cy="163513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26"/>
                <a:gd name="T65" fmla="*/ 84 w 84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58"/>
            <p:cNvSpPr>
              <a:spLocks/>
            </p:cNvSpPr>
            <p:nvPr/>
          </p:nvSpPr>
          <p:spPr bwMode="auto">
            <a:xfrm>
              <a:off x="5830888" y="1674813"/>
              <a:ext cx="436562" cy="557212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6"/>
                <a:gd name="T100" fmla="*/ 0 h 427"/>
                <a:gd name="T101" fmla="*/ 336 w 336"/>
                <a:gd name="T102" fmla="*/ 427 h 4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59"/>
            <p:cNvSpPr>
              <a:spLocks/>
            </p:cNvSpPr>
            <p:nvPr/>
          </p:nvSpPr>
          <p:spPr bwMode="auto">
            <a:xfrm>
              <a:off x="5572125" y="4953000"/>
              <a:ext cx="166688" cy="346075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265"/>
                <a:gd name="T53" fmla="*/ 126 w 126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66"/>
            <p:cNvSpPr>
              <a:spLocks/>
            </p:cNvSpPr>
            <p:nvPr/>
          </p:nvSpPr>
          <p:spPr bwMode="auto">
            <a:xfrm>
              <a:off x="8650288" y="5749925"/>
              <a:ext cx="179387" cy="204788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57"/>
                <a:gd name="T56" fmla="*/ 138 w 138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67"/>
            <p:cNvSpPr>
              <a:spLocks/>
            </p:cNvSpPr>
            <p:nvPr/>
          </p:nvSpPr>
          <p:spPr bwMode="auto">
            <a:xfrm>
              <a:off x="8805863" y="5565775"/>
              <a:ext cx="125412" cy="201613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156"/>
                <a:gd name="T56" fmla="*/ 96 w 96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68"/>
            <p:cNvSpPr>
              <a:spLocks/>
            </p:cNvSpPr>
            <p:nvPr/>
          </p:nvSpPr>
          <p:spPr bwMode="auto">
            <a:xfrm>
              <a:off x="7323138" y="4938713"/>
              <a:ext cx="989012" cy="750887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7"/>
                <a:gd name="T109" fmla="*/ 0 h 577"/>
                <a:gd name="T110" fmla="*/ 757 w 757"/>
                <a:gd name="T111" fmla="*/ 577 h 5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69"/>
            <p:cNvSpPr>
              <a:spLocks/>
            </p:cNvSpPr>
            <p:nvPr/>
          </p:nvSpPr>
          <p:spPr bwMode="auto">
            <a:xfrm>
              <a:off x="8099425" y="5734050"/>
              <a:ext cx="87313" cy="119063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91"/>
                <a:gd name="T29" fmla="*/ 66 w 66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0"/>
            <p:cNvSpPr>
              <a:spLocks/>
            </p:cNvSpPr>
            <p:nvPr/>
          </p:nvSpPr>
          <p:spPr bwMode="auto">
            <a:xfrm>
              <a:off x="6899275" y="4525963"/>
              <a:ext cx="241300" cy="265112"/>
            </a:xfrm>
            <a:custGeom>
              <a:avLst/>
              <a:gdLst>
                <a:gd name="T0" fmla="*/ 0 w 31"/>
                <a:gd name="T1" fmla="*/ 0 h 34"/>
                <a:gd name="T2" fmla="*/ 2147483647 w 31"/>
                <a:gd name="T3" fmla="*/ 0 h 34"/>
                <a:gd name="T4" fmla="*/ 2147483647 w 31"/>
                <a:gd name="T5" fmla="*/ 2147483647 h 34"/>
                <a:gd name="T6" fmla="*/ 2147483647 w 31"/>
                <a:gd name="T7" fmla="*/ 2147483647 h 34"/>
                <a:gd name="T8" fmla="*/ 2147483647 w 31"/>
                <a:gd name="T9" fmla="*/ 2147483647 h 34"/>
                <a:gd name="T10" fmla="*/ 2147483647 w 31"/>
                <a:gd name="T11" fmla="*/ 2147483647 h 34"/>
                <a:gd name="T12" fmla="*/ 2147483647 w 31"/>
                <a:gd name="T13" fmla="*/ 2147483647 h 34"/>
                <a:gd name="T14" fmla="*/ 2147483647 w 31"/>
                <a:gd name="T15" fmla="*/ 2147483647 h 34"/>
                <a:gd name="T16" fmla="*/ 2147483647 w 31"/>
                <a:gd name="T17" fmla="*/ 2147483647 h 34"/>
                <a:gd name="T18" fmla="*/ 2147483647 w 31"/>
                <a:gd name="T19" fmla="*/ 2147483647 h 34"/>
                <a:gd name="T20" fmla="*/ 2147483647 w 31"/>
                <a:gd name="T21" fmla="*/ 2147483647 h 34"/>
                <a:gd name="T22" fmla="*/ 2147483647 w 31"/>
                <a:gd name="T23" fmla="*/ 2147483647 h 34"/>
                <a:gd name="T24" fmla="*/ 2147483647 w 31"/>
                <a:gd name="T25" fmla="*/ 2147483647 h 34"/>
                <a:gd name="T26" fmla="*/ 2147483647 w 31"/>
                <a:gd name="T27" fmla="*/ 2147483647 h 34"/>
                <a:gd name="T28" fmla="*/ 2147483647 w 31"/>
                <a:gd name="T29" fmla="*/ 2147483647 h 34"/>
                <a:gd name="T30" fmla="*/ 2147483647 w 31"/>
                <a:gd name="T31" fmla="*/ 2147483647 h 34"/>
                <a:gd name="T32" fmla="*/ 0 w 31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4"/>
                <a:gd name="T53" fmla="*/ 31 w 31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7" y="13"/>
                    <a:pt x="6" y="12"/>
                  </a:cubicBezTo>
                  <a:cubicBezTo>
                    <a:pt x="4" y="11"/>
                    <a:pt x="1" y="8"/>
                    <a:pt x="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71"/>
            <p:cNvSpPr>
              <a:spLocks/>
            </p:cNvSpPr>
            <p:nvPr/>
          </p:nvSpPr>
          <p:spPr bwMode="auto">
            <a:xfrm>
              <a:off x="7229475" y="4478338"/>
              <a:ext cx="227013" cy="265112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4"/>
                <a:gd name="T73" fmla="*/ 0 h 204"/>
                <a:gd name="T74" fmla="*/ 174 w 174"/>
                <a:gd name="T75" fmla="*/ 204 h 2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74"/>
            <p:cNvSpPr>
              <a:spLocks/>
            </p:cNvSpPr>
            <p:nvPr/>
          </p:nvSpPr>
          <p:spPr bwMode="auto">
            <a:xfrm>
              <a:off x="7456488" y="4618038"/>
              <a:ext cx="141287" cy="173037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8"/>
                <a:gd name="T73" fmla="*/ 0 h 132"/>
                <a:gd name="T74" fmla="*/ 108 w 108"/>
                <a:gd name="T75" fmla="*/ 132 h 1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75"/>
            <p:cNvSpPr>
              <a:spLocks/>
            </p:cNvSpPr>
            <p:nvPr/>
          </p:nvSpPr>
          <p:spPr bwMode="auto">
            <a:xfrm>
              <a:off x="7135813" y="4814888"/>
              <a:ext cx="265112" cy="60325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8"/>
                <a:gd name="T35" fmla="*/ 34 w 34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6"/>
            <p:cNvSpPr>
              <a:spLocks/>
            </p:cNvSpPr>
            <p:nvPr/>
          </p:nvSpPr>
          <p:spPr bwMode="auto">
            <a:xfrm>
              <a:off x="2928938" y="3178175"/>
              <a:ext cx="158750" cy="179388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38"/>
                <a:gd name="T53" fmla="*/ 120 w 120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77"/>
            <p:cNvSpPr>
              <a:spLocks/>
            </p:cNvSpPr>
            <p:nvPr/>
          </p:nvSpPr>
          <p:spPr bwMode="auto">
            <a:xfrm>
              <a:off x="2276475" y="4084638"/>
              <a:ext cx="276225" cy="77787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10"/>
                <a:gd name="T50" fmla="*/ 35 w 3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78"/>
            <p:cNvSpPr>
              <a:spLocks/>
            </p:cNvSpPr>
            <p:nvPr/>
          </p:nvSpPr>
          <p:spPr bwMode="auto">
            <a:xfrm>
              <a:off x="2552700" y="4170363"/>
              <a:ext cx="171450" cy="47625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36"/>
                <a:gd name="T35" fmla="*/ 132 w 132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79"/>
            <p:cNvSpPr>
              <a:spLocks/>
            </p:cNvSpPr>
            <p:nvPr/>
          </p:nvSpPr>
          <p:spPr bwMode="auto">
            <a:xfrm>
              <a:off x="4795838" y="3629025"/>
              <a:ext cx="77787" cy="46038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36"/>
                <a:gd name="T23" fmla="*/ 60 w 6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80"/>
            <p:cNvSpPr>
              <a:spLocks/>
            </p:cNvSpPr>
            <p:nvPr/>
          </p:nvSpPr>
          <p:spPr bwMode="auto">
            <a:xfrm>
              <a:off x="4708525" y="3541713"/>
              <a:ext cx="31750" cy="61912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8"/>
                <a:gd name="T20" fmla="*/ 24 w 2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1"/>
            <p:cNvSpPr>
              <a:spLocks/>
            </p:cNvSpPr>
            <p:nvPr/>
          </p:nvSpPr>
          <p:spPr bwMode="auto">
            <a:xfrm>
              <a:off x="4700588" y="3478213"/>
              <a:ext cx="39687" cy="47625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7"/>
                <a:gd name="T17" fmla="*/ 30 w 3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2"/>
            <p:cNvSpPr>
              <a:spLocks/>
            </p:cNvSpPr>
            <p:nvPr/>
          </p:nvSpPr>
          <p:spPr bwMode="auto">
            <a:xfrm>
              <a:off x="5518150" y="3667125"/>
              <a:ext cx="39688" cy="7938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83"/>
            <p:cNvSpPr>
              <a:spLocks noChangeArrowheads="1"/>
            </p:cNvSpPr>
            <p:nvPr/>
          </p:nvSpPr>
          <p:spPr bwMode="auto">
            <a:xfrm>
              <a:off x="5378450" y="3898900"/>
              <a:ext cx="0" cy="3175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84"/>
            <p:cNvSpPr>
              <a:spLocks/>
            </p:cNvSpPr>
            <p:nvPr/>
          </p:nvSpPr>
          <p:spPr bwMode="auto">
            <a:xfrm>
              <a:off x="5148263" y="3517900"/>
              <a:ext cx="463550" cy="179388"/>
            </a:xfrm>
            <a:custGeom>
              <a:avLst/>
              <a:gdLst>
                <a:gd name="T0" fmla="*/ 2147483647 w 59"/>
                <a:gd name="T1" fmla="*/ 2147483647 h 23"/>
                <a:gd name="T2" fmla="*/ 2147483647 w 59"/>
                <a:gd name="T3" fmla="*/ 2147483647 h 23"/>
                <a:gd name="T4" fmla="*/ 2147483647 w 59"/>
                <a:gd name="T5" fmla="*/ 2147483647 h 23"/>
                <a:gd name="T6" fmla="*/ 2147483647 w 59"/>
                <a:gd name="T7" fmla="*/ 2147483647 h 23"/>
                <a:gd name="T8" fmla="*/ 2147483647 w 59"/>
                <a:gd name="T9" fmla="*/ 2147483647 h 23"/>
                <a:gd name="T10" fmla="*/ 2147483647 w 59"/>
                <a:gd name="T11" fmla="*/ 2147483647 h 23"/>
                <a:gd name="T12" fmla="*/ 2147483647 w 59"/>
                <a:gd name="T13" fmla="*/ 2147483647 h 23"/>
                <a:gd name="T14" fmla="*/ 2147483647 w 59"/>
                <a:gd name="T15" fmla="*/ 2147483647 h 23"/>
                <a:gd name="T16" fmla="*/ 2147483647 w 59"/>
                <a:gd name="T17" fmla="*/ 2147483647 h 23"/>
                <a:gd name="T18" fmla="*/ 2147483647 w 59"/>
                <a:gd name="T19" fmla="*/ 2147483647 h 23"/>
                <a:gd name="T20" fmla="*/ 2147483647 w 59"/>
                <a:gd name="T21" fmla="*/ 2147483647 h 23"/>
                <a:gd name="T22" fmla="*/ 2147483647 w 59"/>
                <a:gd name="T23" fmla="*/ 2147483647 h 23"/>
                <a:gd name="T24" fmla="*/ 2147483647 w 59"/>
                <a:gd name="T25" fmla="*/ 0 h 23"/>
                <a:gd name="T26" fmla="*/ 2147483647 w 59"/>
                <a:gd name="T27" fmla="*/ 0 h 23"/>
                <a:gd name="T28" fmla="*/ 2147483647 w 59"/>
                <a:gd name="T29" fmla="*/ 2147483647 h 23"/>
                <a:gd name="T30" fmla="*/ 2147483647 w 59"/>
                <a:gd name="T31" fmla="*/ 2147483647 h 23"/>
                <a:gd name="T32" fmla="*/ 2147483647 w 59"/>
                <a:gd name="T33" fmla="*/ 2147483647 h 23"/>
                <a:gd name="T34" fmla="*/ 2147483647 w 59"/>
                <a:gd name="T35" fmla="*/ 2147483647 h 23"/>
                <a:gd name="T36" fmla="*/ 2147483647 w 59"/>
                <a:gd name="T37" fmla="*/ 2147483647 h 23"/>
                <a:gd name="T38" fmla="*/ 2147483647 w 59"/>
                <a:gd name="T39" fmla="*/ 0 h 23"/>
                <a:gd name="T40" fmla="*/ 2147483647 w 59"/>
                <a:gd name="T41" fmla="*/ 0 h 23"/>
                <a:gd name="T42" fmla="*/ 2147483647 w 59"/>
                <a:gd name="T43" fmla="*/ 0 h 23"/>
                <a:gd name="T44" fmla="*/ 2147483647 w 59"/>
                <a:gd name="T45" fmla="*/ 2147483647 h 23"/>
                <a:gd name="T46" fmla="*/ 2147483647 w 59"/>
                <a:gd name="T47" fmla="*/ 2147483647 h 23"/>
                <a:gd name="T48" fmla="*/ 2147483647 w 59"/>
                <a:gd name="T49" fmla="*/ 2147483647 h 23"/>
                <a:gd name="T50" fmla="*/ 2147483647 w 59"/>
                <a:gd name="T51" fmla="*/ 2147483647 h 23"/>
                <a:gd name="T52" fmla="*/ 2147483647 w 59"/>
                <a:gd name="T53" fmla="*/ 2147483647 h 23"/>
                <a:gd name="T54" fmla="*/ 2147483647 w 59"/>
                <a:gd name="T55" fmla="*/ 2147483647 h 23"/>
                <a:gd name="T56" fmla="*/ 2147483647 w 59"/>
                <a:gd name="T57" fmla="*/ 2147483647 h 23"/>
                <a:gd name="T58" fmla="*/ 0 w 59"/>
                <a:gd name="T59" fmla="*/ 2147483647 h 23"/>
                <a:gd name="T60" fmla="*/ 2147483647 w 59"/>
                <a:gd name="T61" fmla="*/ 2147483647 h 23"/>
                <a:gd name="T62" fmla="*/ 2147483647 w 59"/>
                <a:gd name="T63" fmla="*/ 2147483647 h 23"/>
                <a:gd name="T64" fmla="*/ 2147483647 w 59"/>
                <a:gd name="T65" fmla="*/ 2147483647 h 23"/>
                <a:gd name="T66" fmla="*/ 2147483647 w 59"/>
                <a:gd name="T67" fmla="*/ 2147483647 h 23"/>
                <a:gd name="T68" fmla="*/ 2147483647 w 59"/>
                <a:gd name="T69" fmla="*/ 2147483647 h 23"/>
                <a:gd name="T70" fmla="*/ 2147483647 w 59"/>
                <a:gd name="T71" fmla="*/ 2147483647 h 23"/>
                <a:gd name="T72" fmla="*/ 2147483647 w 59"/>
                <a:gd name="T73" fmla="*/ 2147483647 h 23"/>
                <a:gd name="T74" fmla="*/ 2147483647 w 59"/>
                <a:gd name="T75" fmla="*/ 2147483647 h 23"/>
                <a:gd name="T76" fmla="*/ 2147483647 w 59"/>
                <a:gd name="T77" fmla="*/ 2147483647 h 23"/>
                <a:gd name="T78" fmla="*/ 2147483647 w 59"/>
                <a:gd name="T79" fmla="*/ 2147483647 h 23"/>
                <a:gd name="T80" fmla="*/ 2147483647 w 59"/>
                <a:gd name="T81" fmla="*/ 2147483647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"/>
                <a:gd name="T124" fmla="*/ 0 h 23"/>
                <a:gd name="T125" fmla="*/ 59 w 59"/>
                <a:gd name="T126" fmla="*/ 23 h 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" h="23">
                  <a:moveTo>
                    <a:pt x="34" y="20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8" y="16"/>
                    <a:pt x="58" y="16"/>
                  </a:cubicBezTo>
                  <a:cubicBezTo>
                    <a:pt x="58" y="15"/>
                    <a:pt x="58" y="9"/>
                    <a:pt x="58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lnTo>
                    <a:pt x="34" y="2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5"/>
            <p:cNvSpPr>
              <a:spLocks/>
            </p:cNvSpPr>
            <p:nvPr/>
          </p:nvSpPr>
          <p:spPr bwMode="auto">
            <a:xfrm>
              <a:off x="5367338" y="3667125"/>
              <a:ext cx="180975" cy="146050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"/>
                <a:gd name="T49" fmla="*/ 0 h 114"/>
                <a:gd name="T50" fmla="*/ 139 w 139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6"/>
            <p:cNvSpPr>
              <a:spLocks/>
            </p:cNvSpPr>
            <p:nvPr/>
          </p:nvSpPr>
          <p:spPr bwMode="auto">
            <a:xfrm>
              <a:off x="5343525" y="3783013"/>
              <a:ext cx="127000" cy="115887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87"/>
            <p:cNvSpPr>
              <a:spLocks/>
            </p:cNvSpPr>
            <p:nvPr/>
          </p:nvSpPr>
          <p:spPr bwMode="auto">
            <a:xfrm>
              <a:off x="5343525" y="3783013"/>
              <a:ext cx="127000" cy="115887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88"/>
            <p:cNvSpPr>
              <a:spLocks/>
            </p:cNvSpPr>
            <p:nvPr/>
          </p:nvSpPr>
          <p:spPr bwMode="auto">
            <a:xfrm>
              <a:off x="5783263" y="4002088"/>
              <a:ext cx="119062" cy="77787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60"/>
                <a:gd name="T29" fmla="*/ 90 w 90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9"/>
            <p:cNvSpPr>
              <a:spLocks/>
            </p:cNvSpPr>
            <p:nvPr/>
          </p:nvSpPr>
          <p:spPr bwMode="auto">
            <a:xfrm>
              <a:off x="5800725" y="4032250"/>
              <a:ext cx="187325" cy="217488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8"/>
                <a:gd name="T50" fmla="*/ 24 w 24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0"/>
            <p:cNvSpPr>
              <a:spLocks/>
            </p:cNvSpPr>
            <p:nvPr/>
          </p:nvSpPr>
          <p:spPr bwMode="auto">
            <a:xfrm>
              <a:off x="5565775" y="4171950"/>
              <a:ext cx="265113" cy="165100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21"/>
                <a:gd name="T44" fmla="*/ 34 w 34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1"/>
            <p:cNvSpPr>
              <a:spLocks/>
            </p:cNvSpPr>
            <p:nvPr/>
          </p:nvSpPr>
          <p:spPr bwMode="auto">
            <a:xfrm>
              <a:off x="5378450" y="3813175"/>
              <a:ext cx="492125" cy="422275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54"/>
                <a:gd name="T104" fmla="*/ 63 w 63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2"/>
            <p:cNvSpPr>
              <a:spLocks/>
            </p:cNvSpPr>
            <p:nvPr/>
          </p:nvSpPr>
          <p:spPr bwMode="auto">
            <a:xfrm>
              <a:off x="5800725" y="4079875"/>
              <a:ext cx="77788" cy="92075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93"/>
            <p:cNvSpPr>
              <a:spLocks/>
            </p:cNvSpPr>
            <p:nvPr/>
          </p:nvSpPr>
          <p:spPr bwMode="auto">
            <a:xfrm>
              <a:off x="5462588" y="3657600"/>
              <a:ext cx="249237" cy="250825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192"/>
                <a:gd name="T71" fmla="*/ 192 w 192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94"/>
            <p:cNvSpPr>
              <a:spLocks/>
            </p:cNvSpPr>
            <p:nvPr/>
          </p:nvSpPr>
          <p:spPr bwMode="auto">
            <a:xfrm>
              <a:off x="5605463" y="3589338"/>
              <a:ext cx="469900" cy="427037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55"/>
                <a:gd name="T149" fmla="*/ 60 w 60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95"/>
            <p:cNvSpPr>
              <a:spLocks/>
            </p:cNvSpPr>
            <p:nvPr/>
          </p:nvSpPr>
          <p:spPr bwMode="auto">
            <a:xfrm>
              <a:off x="6019800" y="3675063"/>
              <a:ext cx="407988" cy="381000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2147483647 h 49"/>
                <a:gd name="T24" fmla="*/ 2147483647 w 52"/>
                <a:gd name="T25" fmla="*/ 2147483647 h 49"/>
                <a:gd name="T26" fmla="*/ 2147483647 w 52"/>
                <a:gd name="T27" fmla="*/ 2147483647 h 49"/>
                <a:gd name="T28" fmla="*/ 2147483647 w 52"/>
                <a:gd name="T29" fmla="*/ 0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2147483647 w 52"/>
                <a:gd name="T39" fmla="*/ 2147483647 h 49"/>
                <a:gd name="T40" fmla="*/ 2147483647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0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2147483647 w 52"/>
                <a:gd name="T75" fmla="*/ 2147483647 h 49"/>
                <a:gd name="T76" fmla="*/ 2147483647 w 52"/>
                <a:gd name="T77" fmla="*/ 2147483647 h 49"/>
                <a:gd name="T78" fmla="*/ 2147483647 w 52"/>
                <a:gd name="T79" fmla="*/ 2147483647 h 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"/>
                <a:gd name="T121" fmla="*/ 0 h 49"/>
                <a:gd name="T122" fmla="*/ 52 w 52"/>
                <a:gd name="T123" fmla="*/ 49 h 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" h="49">
                  <a:moveTo>
                    <a:pt x="28" y="47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11"/>
                    <a:pt x="30" y="11"/>
                  </a:cubicBezTo>
                  <a:cubicBezTo>
                    <a:pt x="30" y="11"/>
                    <a:pt x="28" y="12"/>
                    <a:pt x="28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1" y="21"/>
                    <a:pt x="20" y="21"/>
                  </a:cubicBezTo>
                  <a:cubicBezTo>
                    <a:pt x="20" y="21"/>
                    <a:pt x="17" y="23"/>
                    <a:pt x="17" y="2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9" y="28"/>
                    <a:pt x="8" y="28"/>
                  </a:cubicBezTo>
                  <a:cubicBezTo>
                    <a:pt x="7" y="28"/>
                    <a:pt x="4" y="27"/>
                    <a:pt x="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8"/>
                    <a:pt x="24" y="48"/>
                    <a:pt x="24" y="48"/>
                  </a:cubicBezTo>
                  <a:lnTo>
                    <a:pt x="28" y="4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97"/>
            <p:cNvSpPr>
              <a:spLocks/>
            </p:cNvSpPr>
            <p:nvPr/>
          </p:nvSpPr>
          <p:spPr bwMode="auto">
            <a:xfrm>
              <a:off x="6005513" y="3629025"/>
              <a:ext cx="360362" cy="263525"/>
            </a:xfrm>
            <a:custGeom>
              <a:avLst/>
              <a:gdLst>
                <a:gd name="T0" fmla="*/ 2147483647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2147483647 w 46"/>
                <a:gd name="T7" fmla="*/ 2147483647 h 34"/>
                <a:gd name="T8" fmla="*/ 2147483647 w 46"/>
                <a:gd name="T9" fmla="*/ 0 h 34"/>
                <a:gd name="T10" fmla="*/ 2147483647 w 46"/>
                <a:gd name="T11" fmla="*/ 2147483647 h 34"/>
                <a:gd name="T12" fmla="*/ 2147483647 w 46"/>
                <a:gd name="T13" fmla="*/ 2147483647 h 34"/>
                <a:gd name="T14" fmla="*/ 2147483647 w 46"/>
                <a:gd name="T15" fmla="*/ 2147483647 h 34"/>
                <a:gd name="T16" fmla="*/ 2147483647 w 46"/>
                <a:gd name="T17" fmla="*/ 2147483647 h 34"/>
                <a:gd name="T18" fmla="*/ 2147483647 w 46"/>
                <a:gd name="T19" fmla="*/ 2147483647 h 34"/>
                <a:gd name="T20" fmla="*/ 2147483647 w 46"/>
                <a:gd name="T21" fmla="*/ 2147483647 h 34"/>
                <a:gd name="T22" fmla="*/ 2147483647 w 46"/>
                <a:gd name="T23" fmla="*/ 2147483647 h 34"/>
                <a:gd name="T24" fmla="*/ 2147483647 w 46"/>
                <a:gd name="T25" fmla="*/ 2147483647 h 34"/>
                <a:gd name="T26" fmla="*/ 2147483647 w 46"/>
                <a:gd name="T27" fmla="*/ 2147483647 h 34"/>
                <a:gd name="T28" fmla="*/ 2147483647 w 46"/>
                <a:gd name="T29" fmla="*/ 2147483647 h 34"/>
                <a:gd name="T30" fmla="*/ 2147483647 w 46"/>
                <a:gd name="T31" fmla="*/ 2147483647 h 34"/>
                <a:gd name="T32" fmla="*/ 2147483647 w 46"/>
                <a:gd name="T33" fmla="*/ 2147483647 h 34"/>
                <a:gd name="T34" fmla="*/ 0 w 46"/>
                <a:gd name="T35" fmla="*/ 2147483647 h 34"/>
                <a:gd name="T36" fmla="*/ 0 w 46"/>
                <a:gd name="T37" fmla="*/ 2147483647 h 34"/>
                <a:gd name="T38" fmla="*/ 2147483647 w 46"/>
                <a:gd name="T39" fmla="*/ 2147483647 h 34"/>
                <a:gd name="T40" fmla="*/ 2147483647 w 46"/>
                <a:gd name="T41" fmla="*/ 2147483647 h 34"/>
                <a:gd name="T42" fmla="*/ 2147483647 w 46"/>
                <a:gd name="T43" fmla="*/ 2147483647 h 34"/>
                <a:gd name="T44" fmla="*/ 2147483647 w 46"/>
                <a:gd name="T45" fmla="*/ 2147483647 h 34"/>
                <a:gd name="T46" fmla="*/ 2147483647 w 46"/>
                <a:gd name="T47" fmla="*/ 2147483647 h 34"/>
                <a:gd name="T48" fmla="*/ 2147483647 w 46"/>
                <a:gd name="T49" fmla="*/ 2147483647 h 34"/>
                <a:gd name="T50" fmla="*/ 2147483647 w 46"/>
                <a:gd name="T51" fmla="*/ 2147483647 h 34"/>
                <a:gd name="T52" fmla="*/ 2147483647 w 46"/>
                <a:gd name="T53" fmla="*/ 2147483647 h 34"/>
                <a:gd name="T54" fmla="*/ 2147483647 w 46"/>
                <a:gd name="T55" fmla="*/ 2147483647 h 34"/>
                <a:gd name="T56" fmla="*/ 2147483647 w 46"/>
                <a:gd name="T57" fmla="*/ 2147483647 h 34"/>
                <a:gd name="T58" fmla="*/ 2147483647 w 46"/>
                <a:gd name="T59" fmla="*/ 2147483647 h 34"/>
                <a:gd name="T60" fmla="*/ 2147483647 w 46"/>
                <a:gd name="T61" fmla="*/ 2147483647 h 34"/>
                <a:gd name="T62" fmla="*/ 2147483647 w 46"/>
                <a:gd name="T63" fmla="*/ 2147483647 h 34"/>
                <a:gd name="T64" fmla="*/ 2147483647 w 46"/>
                <a:gd name="T65" fmla="*/ 2147483647 h 34"/>
                <a:gd name="T66" fmla="*/ 2147483647 w 46"/>
                <a:gd name="T67" fmla="*/ 2147483647 h 34"/>
                <a:gd name="T68" fmla="*/ 2147483647 w 46"/>
                <a:gd name="T69" fmla="*/ 2147483647 h 34"/>
                <a:gd name="T70" fmla="*/ 2147483647 w 46"/>
                <a:gd name="T71" fmla="*/ 2147483647 h 34"/>
                <a:gd name="T72" fmla="*/ 2147483647 w 46"/>
                <a:gd name="T73" fmla="*/ 2147483647 h 34"/>
                <a:gd name="T74" fmla="*/ 2147483647 w 46"/>
                <a:gd name="T75" fmla="*/ 2147483647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6"/>
                <a:gd name="T115" fmla="*/ 0 h 34"/>
                <a:gd name="T116" fmla="*/ 46 w 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6" h="34">
                  <a:moveTo>
                    <a:pt x="42" y="3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9" y="34"/>
                    <a:pt x="10" y="34"/>
                  </a:cubicBezTo>
                  <a:cubicBezTo>
                    <a:pt x="11" y="34"/>
                    <a:pt x="16" y="34"/>
                    <a:pt x="16" y="3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22" y="27"/>
                    <a:pt x="22" y="27"/>
                  </a:cubicBezTo>
                  <a:cubicBezTo>
                    <a:pt x="23" y="27"/>
                    <a:pt x="28" y="25"/>
                    <a:pt x="28" y="25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2" y="17"/>
                    <a:pt x="32" y="17"/>
                  </a:cubicBezTo>
                  <a:cubicBezTo>
                    <a:pt x="33" y="17"/>
                    <a:pt x="34" y="12"/>
                    <a:pt x="34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3"/>
                    <a:pt x="44" y="3"/>
                    <a:pt x="44" y="3"/>
                  </a:cubicBezTo>
                  <a:lnTo>
                    <a:pt x="42" y="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99"/>
            <p:cNvSpPr>
              <a:spLocks/>
            </p:cNvSpPr>
            <p:nvPr/>
          </p:nvSpPr>
          <p:spPr bwMode="auto">
            <a:xfrm>
              <a:off x="5013325" y="2963863"/>
              <a:ext cx="158750" cy="107950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14"/>
                <a:gd name="T71" fmla="*/ 20 w 20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00"/>
            <p:cNvSpPr>
              <a:spLocks/>
            </p:cNvSpPr>
            <p:nvPr/>
          </p:nvSpPr>
          <p:spPr bwMode="auto">
            <a:xfrm>
              <a:off x="5083175" y="2814638"/>
              <a:ext cx="119063" cy="10160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78"/>
                <a:gd name="T50" fmla="*/ 90 w 90"/>
                <a:gd name="T51" fmla="*/ 78 h 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01"/>
            <p:cNvSpPr>
              <a:spLocks/>
            </p:cNvSpPr>
            <p:nvPr/>
          </p:nvSpPr>
          <p:spPr bwMode="auto">
            <a:xfrm>
              <a:off x="5078413" y="2971800"/>
              <a:ext cx="233362" cy="211138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02"/>
            <p:cNvSpPr>
              <a:spLocks/>
            </p:cNvSpPr>
            <p:nvPr/>
          </p:nvSpPr>
          <p:spPr bwMode="auto">
            <a:xfrm>
              <a:off x="5021263" y="2886075"/>
              <a:ext cx="190500" cy="107950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4"/>
                <a:gd name="T65" fmla="*/ 24 w 24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03"/>
            <p:cNvSpPr>
              <a:spLocks/>
            </p:cNvSpPr>
            <p:nvPr/>
          </p:nvSpPr>
          <p:spPr bwMode="auto">
            <a:xfrm>
              <a:off x="4119563" y="4337050"/>
              <a:ext cx="188912" cy="141288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18"/>
                <a:gd name="T80" fmla="*/ 24 w 24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04"/>
            <p:cNvSpPr>
              <a:spLocks/>
            </p:cNvSpPr>
            <p:nvPr/>
          </p:nvSpPr>
          <p:spPr bwMode="auto">
            <a:xfrm>
              <a:off x="4073525" y="4235450"/>
              <a:ext cx="147638" cy="111125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85"/>
                <a:gd name="T59" fmla="*/ 114 w 114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05"/>
            <p:cNvSpPr>
              <a:spLocks/>
            </p:cNvSpPr>
            <p:nvPr/>
          </p:nvSpPr>
          <p:spPr bwMode="auto">
            <a:xfrm>
              <a:off x="4081463" y="3963988"/>
              <a:ext cx="298450" cy="319087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41"/>
                <a:gd name="T80" fmla="*/ 38 w 38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06"/>
            <p:cNvSpPr>
              <a:spLocks/>
            </p:cNvSpPr>
            <p:nvPr/>
          </p:nvSpPr>
          <p:spPr bwMode="auto">
            <a:xfrm>
              <a:off x="5108575" y="3830638"/>
              <a:ext cx="282575" cy="273050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5"/>
                <a:gd name="T74" fmla="*/ 36 w 36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07"/>
            <p:cNvSpPr>
              <a:spLocks/>
            </p:cNvSpPr>
            <p:nvPr/>
          </p:nvSpPr>
          <p:spPr bwMode="auto">
            <a:xfrm>
              <a:off x="4722813" y="3783013"/>
              <a:ext cx="409575" cy="388937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50"/>
                <a:gd name="T110" fmla="*/ 52 w 52"/>
                <a:gd name="T111" fmla="*/ 50 h 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08"/>
            <p:cNvSpPr>
              <a:spLocks/>
            </p:cNvSpPr>
            <p:nvPr/>
          </p:nvSpPr>
          <p:spPr bwMode="auto">
            <a:xfrm>
              <a:off x="4683125" y="3667125"/>
              <a:ext cx="103188" cy="193675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50"/>
                <a:gd name="T68" fmla="*/ 78 w 78"/>
                <a:gd name="T69" fmla="*/ 150 h 1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09"/>
            <p:cNvSpPr>
              <a:spLocks/>
            </p:cNvSpPr>
            <p:nvPr/>
          </p:nvSpPr>
          <p:spPr bwMode="auto">
            <a:xfrm>
              <a:off x="4176713" y="3713163"/>
              <a:ext cx="296862" cy="227012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8"/>
                <a:gd name="T67" fmla="*/ 0 h 174"/>
                <a:gd name="T68" fmla="*/ 228 w 228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10"/>
            <p:cNvSpPr>
              <a:spLocks/>
            </p:cNvSpPr>
            <p:nvPr/>
          </p:nvSpPr>
          <p:spPr bwMode="auto">
            <a:xfrm>
              <a:off x="4087813" y="3940175"/>
              <a:ext cx="204787" cy="177800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23"/>
                <a:gd name="T41" fmla="*/ 26 w 26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11"/>
            <p:cNvSpPr>
              <a:spLocks/>
            </p:cNvSpPr>
            <p:nvPr/>
          </p:nvSpPr>
          <p:spPr bwMode="auto">
            <a:xfrm>
              <a:off x="4097338" y="4337050"/>
              <a:ext cx="61912" cy="47625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6"/>
                <a:gd name="T29" fmla="*/ 48 w 48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12"/>
            <p:cNvSpPr>
              <a:spLocks/>
            </p:cNvSpPr>
            <p:nvPr/>
          </p:nvSpPr>
          <p:spPr bwMode="auto">
            <a:xfrm>
              <a:off x="5046663" y="4065588"/>
              <a:ext cx="406400" cy="498475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64"/>
                <a:gd name="T116" fmla="*/ 52 w 52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13"/>
            <p:cNvSpPr>
              <a:spLocks/>
            </p:cNvSpPr>
            <p:nvPr/>
          </p:nvSpPr>
          <p:spPr bwMode="auto">
            <a:xfrm>
              <a:off x="4292600" y="4392613"/>
              <a:ext cx="149225" cy="147637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19"/>
                <a:gd name="T71" fmla="*/ 19 w 19"/>
                <a:gd name="T72" fmla="*/ 19 h 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14"/>
            <p:cNvSpPr>
              <a:spLocks/>
            </p:cNvSpPr>
            <p:nvPr/>
          </p:nvSpPr>
          <p:spPr bwMode="auto">
            <a:xfrm>
              <a:off x="4216400" y="4448175"/>
              <a:ext cx="106363" cy="92075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2"/>
                <a:gd name="T44" fmla="*/ 14 w 1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15"/>
            <p:cNvSpPr>
              <a:spLocks/>
            </p:cNvSpPr>
            <p:nvPr/>
          </p:nvSpPr>
          <p:spPr bwMode="auto">
            <a:xfrm>
              <a:off x="4167188" y="4416425"/>
              <a:ext cx="79375" cy="69850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54"/>
                <a:gd name="T35" fmla="*/ 60 w 60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316"/>
            <p:cNvSpPr>
              <a:spLocks noChangeArrowheads="1"/>
            </p:cNvSpPr>
            <p:nvPr/>
          </p:nvSpPr>
          <p:spPr bwMode="auto">
            <a:xfrm>
              <a:off x="4283075" y="3940175"/>
              <a:ext cx="9525" cy="2381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17"/>
            <p:cNvSpPr>
              <a:spLocks/>
            </p:cNvSpPr>
            <p:nvPr/>
          </p:nvSpPr>
          <p:spPr bwMode="auto">
            <a:xfrm>
              <a:off x="4283075" y="3667125"/>
              <a:ext cx="512763" cy="50482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18"/>
            <p:cNvSpPr>
              <a:spLocks/>
            </p:cNvSpPr>
            <p:nvPr/>
          </p:nvSpPr>
          <p:spPr bwMode="auto">
            <a:xfrm>
              <a:off x="4283075" y="3667125"/>
              <a:ext cx="512763" cy="50482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19"/>
            <p:cNvSpPr>
              <a:spLocks/>
            </p:cNvSpPr>
            <p:nvPr/>
          </p:nvSpPr>
          <p:spPr bwMode="auto">
            <a:xfrm>
              <a:off x="4322763" y="3629025"/>
              <a:ext cx="9525" cy="4763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0 h 6"/>
                <a:gd name="T4" fmla="*/ 0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20"/>
            <p:cNvSpPr>
              <a:spLocks/>
            </p:cNvSpPr>
            <p:nvPr/>
          </p:nvSpPr>
          <p:spPr bwMode="auto">
            <a:xfrm>
              <a:off x="4340225" y="3517900"/>
              <a:ext cx="7938" cy="7938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2147483647 w 6"/>
                <a:gd name="T5" fmla="*/ 2147483647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21"/>
            <p:cNvSpPr>
              <a:spLocks/>
            </p:cNvSpPr>
            <p:nvPr/>
          </p:nvSpPr>
          <p:spPr bwMode="auto">
            <a:xfrm>
              <a:off x="4268788" y="3452813"/>
              <a:ext cx="307975" cy="236537"/>
            </a:xfrm>
            <a:custGeom>
              <a:avLst/>
              <a:gdLst>
                <a:gd name="T0" fmla="*/ 2147483647 w 39"/>
                <a:gd name="T1" fmla="*/ 2147483647 h 30"/>
                <a:gd name="T2" fmla="*/ 2147483647 w 39"/>
                <a:gd name="T3" fmla="*/ 2147483647 h 30"/>
                <a:gd name="T4" fmla="*/ 2147483647 w 39"/>
                <a:gd name="T5" fmla="*/ 2147483647 h 30"/>
                <a:gd name="T6" fmla="*/ 2147483647 w 39"/>
                <a:gd name="T7" fmla="*/ 2147483647 h 30"/>
                <a:gd name="T8" fmla="*/ 2147483647 w 39"/>
                <a:gd name="T9" fmla="*/ 2147483647 h 30"/>
                <a:gd name="T10" fmla="*/ 2147483647 w 39"/>
                <a:gd name="T11" fmla="*/ 2147483647 h 30"/>
                <a:gd name="T12" fmla="*/ 2147483647 w 39"/>
                <a:gd name="T13" fmla="*/ 0 h 30"/>
                <a:gd name="T14" fmla="*/ 2147483647 w 39"/>
                <a:gd name="T15" fmla="*/ 2147483647 h 30"/>
                <a:gd name="T16" fmla="*/ 2147483647 w 39"/>
                <a:gd name="T17" fmla="*/ 0 h 30"/>
                <a:gd name="T18" fmla="*/ 2147483647 w 39"/>
                <a:gd name="T19" fmla="*/ 2147483647 h 30"/>
                <a:gd name="T20" fmla="*/ 0 w 39"/>
                <a:gd name="T21" fmla="*/ 2147483647 h 30"/>
                <a:gd name="T22" fmla="*/ 2147483647 w 39"/>
                <a:gd name="T23" fmla="*/ 2147483647 h 30"/>
                <a:gd name="T24" fmla="*/ 2147483647 w 39"/>
                <a:gd name="T25" fmla="*/ 2147483647 h 30"/>
                <a:gd name="T26" fmla="*/ 2147483647 w 39"/>
                <a:gd name="T27" fmla="*/ 2147483647 h 30"/>
                <a:gd name="T28" fmla="*/ 2147483647 w 39"/>
                <a:gd name="T29" fmla="*/ 2147483647 h 30"/>
                <a:gd name="T30" fmla="*/ 2147483647 w 39"/>
                <a:gd name="T31" fmla="*/ 2147483647 h 30"/>
                <a:gd name="T32" fmla="*/ 2147483647 w 39"/>
                <a:gd name="T33" fmla="*/ 2147483647 h 30"/>
                <a:gd name="T34" fmla="*/ 2147483647 w 39"/>
                <a:gd name="T35" fmla="*/ 2147483647 h 30"/>
                <a:gd name="T36" fmla="*/ 2147483647 w 39"/>
                <a:gd name="T37" fmla="*/ 2147483647 h 30"/>
                <a:gd name="T38" fmla="*/ 2147483647 w 39"/>
                <a:gd name="T39" fmla="*/ 2147483647 h 30"/>
                <a:gd name="T40" fmla="*/ 2147483647 w 39"/>
                <a:gd name="T41" fmla="*/ 2147483647 h 30"/>
                <a:gd name="T42" fmla="*/ 2147483647 w 39"/>
                <a:gd name="T43" fmla="*/ 2147483647 h 30"/>
                <a:gd name="T44" fmla="*/ 2147483647 w 39"/>
                <a:gd name="T45" fmla="*/ 2147483647 h 30"/>
                <a:gd name="T46" fmla="*/ 2147483647 w 39"/>
                <a:gd name="T47" fmla="*/ 2147483647 h 30"/>
                <a:gd name="T48" fmla="*/ 2147483647 w 39"/>
                <a:gd name="T49" fmla="*/ 2147483647 h 30"/>
                <a:gd name="T50" fmla="*/ 2147483647 w 39"/>
                <a:gd name="T51" fmla="*/ 2147483647 h 30"/>
                <a:gd name="T52" fmla="*/ 2147483647 w 39"/>
                <a:gd name="T53" fmla="*/ 2147483647 h 30"/>
                <a:gd name="T54" fmla="*/ 2147483647 w 39"/>
                <a:gd name="T55" fmla="*/ 2147483647 h 30"/>
                <a:gd name="T56" fmla="*/ 2147483647 w 39"/>
                <a:gd name="T57" fmla="*/ 2147483647 h 30"/>
                <a:gd name="T58" fmla="*/ 2147483647 w 39"/>
                <a:gd name="T59" fmla="*/ 2147483647 h 30"/>
                <a:gd name="T60" fmla="*/ 2147483647 w 39"/>
                <a:gd name="T61" fmla="*/ 2147483647 h 30"/>
                <a:gd name="T62" fmla="*/ 2147483647 w 39"/>
                <a:gd name="T63" fmla="*/ 2147483647 h 30"/>
                <a:gd name="T64" fmla="*/ 2147483647 w 39"/>
                <a:gd name="T65" fmla="*/ 2147483647 h 30"/>
                <a:gd name="T66" fmla="*/ 2147483647 w 39"/>
                <a:gd name="T67" fmla="*/ 2147483647 h 30"/>
                <a:gd name="T68" fmla="*/ 2147483647 w 39"/>
                <a:gd name="T69" fmla="*/ 2147483647 h 30"/>
                <a:gd name="T70" fmla="*/ 2147483647 w 39"/>
                <a:gd name="T71" fmla="*/ 2147483647 h 30"/>
                <a:gd name="T72" fmla="*/ 2147483647 w 39"/>
                <a:gd name="T73" fmla="*/ 2147483647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0"/>
                <a:gd name="T113" fmla="*/ 39 w 39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0">
                  <a:moveTo>
                    <a:pt x="34" y="5"/>
                  </a:moveTo>
                  <a:cubicBezTo>
                    <a:pt x="34" y="5"/>
                    <a:pt x="33" y="5"/>
                    <a:pt x="32" y="5"/>
                  </a:cubicBezTo>
                  <a:cubicBezTo>
                    <a:pt x="32" y="5"/>
                    <a:pt x="29" y="4"/>
                    <a:pt x="29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3"/>
                    <a:pt x="0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6"/>
                    <a:pt x="37" y="6"/>
                    <a:pt x="37" y="6"/>
                  </a:cubicBezTo>
                  <a:lnTo>
                    <a:pt x="34" y="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22"/>
            <p:cNvSpPr>
              <a:spLocks/>
            </p:cNvSpPr>
            <p:nvPr/>
          </p:nvSpPr>
          <p:spPr bwMode="auto">
            <a:xfrm>
              <a:off x="4268788" y="3500438"/>
              <a:ext cx="79375" cy="166687"/>
            </a:xfrm>
            <a:custGeom>
              <a:avLst/>
              <a:gdLst>
                <a:gd name="T0" fmla="*/ 2147483647 w 60"/>
                <a:gd name="T1" fmla="*/ 2147483647 h 127"/>
                <a:gd name="T2" fmla="*/ 2147483647 w 60"/>
                <a:gd name="T3" fmla="*/ 2147483647 h 127"/>
                <a:gd name="T4" fmla="*/ 2147483647 w 60"/>
                <a:gd name="T5" fmla="*/ 2147483647 h 127"/>
                <a:gd name="T6" fmla="*/ 2147483647 w 60"/>
                <a:gd name="T7" fmla="*/ 2147483647 h 127"/>
                <a:gd name="T8" fmla="*/ 2147483647 w 60"/>
                <a:gd name="T9" fmla="*/ 2147483647 h 127"/>
                <a:gd name="T10" fmla="*/ 2147483647 w 60"/>
                <a:gd name="T11" fmla="*/ 2147483647 h 127"/>
                <a:gd name="T12" fmla="*/ 2147483647 w 60"/>
                <a:gd name="T13" fmla="*/ 2147483647 h 127"/>
                <a:gd name="T14" fmla="*/ 2147483647 w 60"/>
                <a:gd name="T15" fmla="*/ 2147483647 h 127"/>
                <a:gd name="T16" fmla="*/ 2147483647 w 60"/>
                <a:gd name="T17" fmla="*/ 2147483647 h 127"/>
                <a:gd name="T18" fmla="*/ 2147483647 w 60"/>
                <a:gd name="T19" fmla="*/ 2147483647 h 127"/>
                <a:gd name="T20" fmla="*/ 2147483647 w 60"/>
                <a:gd name="T21" fmla="*/ 2147483647 h 127"/>
                <a:gd name="T22" fmla="*/ 2147483647 w 60"/>
                <a:gd name="T23" fmla="*/ 2147483647 h 127"/>
                <a:gd name="T24" fmla="*/ 2147483647 w 60"/>
                <a:gd name="T25" fmla="*/ 0 h 127"/>
                <a:gd name="T26" fmla="*/ 2147483647 w 60"/>
                <a:gd name="T27" fmla="*/ 2147483647 h 127"/>
                <a:gd name="T28" fmla="*/ 2147483647 w 60"/>
                <a:gd name="T29" fmla="*/ 2147483647 h 127"/>
                <a:gd name="T30" fmla="*/ 2147483647 w 60"/>
                <a:gd name="T31" fmla="*/ 2147483647 h 127"/>
                <a:gd name="T32" fmla="*/ 2147483647 w 60"/>
                <a:gd name="T33" fmla="*/ 2147483647 h 127"/>
                <a:gd name="T34" fmla="*/ 2147483647 w 60"/>
                <a:gd name="T35" fmla="*/ 2147483647 h 127"/>
                <a:gd name="T36" fmla="*/ 2147483647 w 60"/>
                <a:gd name="T37" fmla="*/ 2147483647 h 127"/>
                <a:gd name="T38" fmla="*/ 0 w 60"/>
                <a:gd name="T39" fmla="*/ 2147483647 h 127"/>
                <a:gd name="T40" fmla="*/ 2147483647 w 60"/>
                <a:gd name="T41" fmla="*/ 2147483647 h 127"/>
                <a:gd name="T42" fmla="*/ 2147483647 w 60"/>
                <a:gd name="T43" fmla="*/ 2147483647 h 127"/>
                <a:gd name="T44" fmla="*/ 2147483647 w 60"/>
                <a:gd name="T45" fmla="*/ 2147483647 h 127"/>
                <a:gd name="T46" fmla="*/ 2147483647 w 60"/>
                <a:gd name="T47" fmla="*/ 2147483647 h 127"/>
                <a:gd name="T48" fmla="*/ 2147483647 w 60"/>
                <a:gd name="T49" fmla="*/ 2147483647 h 1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127"/>
                <a:gd name="T77" fmla="*/ 60 w 60"/>
                <a:gd name="T78" fmla="*/ 127 h 1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127">
                  <a:moveTo>
                    <a:pt x="42" y="103"/>
                  </a:moveTo>
                  <a:lnTo>
                    <a:pt x="42" y="97"/>
                  </a:lnTo>
                  <a:lnTo>
                    <a:pt x="42" y="85"/>
                  </a:lnTo>
                  <a:lnTo>
                    <a:pt x="48" y="73"/>
                  </a:lnTo>
                  <a:lnTo>
                    <a:pt x="48" y="67"/>
                  </a:lnTo>
                  <a:lnTo>
                    <a:pt x="48" y="49"/>
                  </a:lnTo>
                  <a:lnTo>
                    <a:pt x="54" y="43"/>
                  </a:lnTo>
                  <a:lnTo>
                    <a:pt x="54" y="31"/>
                  </a:lnTo>
                  <a:lnTo>
                    <a:pt x="60" y="19"/>
                  </a:lnTo>
                  <a:lnTo>
                    <a:pt x="54" y="13"/>
                  </a:lnTo>
                  <a:lnTo>
                    <a:pt x="48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12" y="37"/>
                  </a:lnTo>
                  <a:lnTo>
                    <a:pt x="12" y="61"/>
                  </a:lnTo>
                  <a:lnTo>
                    <a:pt x="0" y="91"/>
                  </a:lnTo>
                  <a:lnTo>
                    <a:pt x="12" y="97"/>
                  </a:lnTo>
                  <a:lnTo>
                    <a:pt x="12" y="127"/>
                  </a:lnTo>
                  <a:lnTo>
                    <a:pt x="36" y="127"/>
                  </a:lnTo>
                  <a:lnTo>
                    <a:pt x="42" y="115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23"/>
            <p:cNvSpPr>
              <a:spLocks/>
            </p:cNvSpPr>
            <p:nvPr/>
          </p:nvSpPr>
          <p:spPr bwMode="auto">
            <a:xfrm>
              <a:off x="4332288" y="3525838"/>
              <a:ext cx="15875" cy="63500"/>
            </a:xfrm>
            <a:custGeom>
              <a:avLst/>
              <a:gdLst>
                <a:gd name="T0" fmla="*/ 2147483647 w 12"/>
                <a:gd name="T1" fmla="*/ 2147483647 h 48"/>
                <a:gd name="T2" fmla="*/ 0 w 12"/>
                <a:gd name="T3" fmla="*/ 2147483647 h 48"/>
                <a:gd name="T4" fmla="*/ 0 w 12"/>
                <a:gd name="T5" fmla="*/ 2147483647 h 48"/>
                <a:gd name="T6" fmla="*/ 2147483647 w 12"/>
                <a:gd name="T7" fmla="*/ 2147483647 h 48"/>
                <a:gd name="T8" fmla="*/ 2147483647 w 12"/>
                <a:gd name="T9" fmla="*/ 0 h 48"/>
                <a:gd name="T10" fmla="*/ 2147483647 w 12"/>
                <a:gd name="T11" fmla="*/ 2147483647 h 48"/>
                <a:gd name="T12" fmla="*/ 2147483647 w 12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8"/>
                <a:gd name="T23" fmla="*/ 12 w 1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8">
                  <a:moveTo>
                    <a:pt x="6" y="24"/>
                  </a:moveTo>
                  <a:lnTo>
                    <a:pt x="0" y="30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24"/>
            <p:cNvSpPr>
              <a:spLocks/>
            </p:cNvSpPr>
            <p:nvPr/>
          </p:nvSpPr>
          <p:spPr bwMode="auto">
            <a:xfrm>
              <a:off x="4318000" y="3633788"/>
              <a:ext cx="4763" cy="33337"/>
            </a:xfrm>
            <a:custGeom>
              <a:avLst/>
              <a:gdLst>
                <a:gd name="T0" fmla="*/ 2147483647 w 6"/>
                <a:gd name="T1" fmla="*/ 0 h 24"/>
                <a:gd name="T2" fmla="*/ 2147483647 w 6"/>
                <a:gd name="T3" fmla="*/ 2147483647 h 24"/>
                <a:gd name="T4" fmla="*/ 0 w 6"/>
                <a:gd name="T5" fmla="*/ 2147483647 h 24"/>
                <a:gd name="T6" fmla="*/ 2147483647 w 6"/>
                <a:gd name="T7" fmla="*/ 2147483647 h 24"/>
                <a:gd name="T8" fmla="*/ 2147483647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4"/>
                <a:gd name="T17" fmla="*/ 6 w 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4">
                  <a:moveTo>
                    <a:pt x="6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25"/>
            <p:cNvSpPr>
              <a:spLocks/>
            </p:cNvSpPr>
            <p:nvPr/>
          </p:nvSpPr>
          <p:spPr bwMode="auto">
            <a:xfrm>
              <a:off x="4322763" y="3589338"/>
              <a:ext cx="9525" cy="22225"/>
            </a:xfrm>
            <a:custGeom>
              <a:avLst/>
              <a:gdLst>
                <a:gd name="T0" fmla="*/ 0 w 6"/>
                <a:gd name="T1" fmla="*/ 2147483647 h 18"/>
                <a:gd name="T2" fmla="*/ 2147483647 w 6"/>
                <a:gd name="T3" fmla="*/ 0 h 18"/>
                <a:gd name="T4" fmla="*/ 2147483647 w 6"/>
                <a:gd name="T5" fmla="*/ 2147483647 h 18"/>
                <a:gd name="T6" fmla="*/ 0 w 6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8"/>
                <a:gd name="T14" fmla="*/ 6 w 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26"/>
            <p:cNvSpPr>
              <a:spLocks/>
            </p:cNvSpPr>
            <p:nvPr/>
          </p:nvSpPr>
          <p:spPr bwMode="auto">
            <a:xfrm>
              <a:off x="4322763" y="3611563"/>
              <a:ext cx="0" cy="17462"/>
            </a:xfrm>
            <a:custGeom>
              <a:avLst/>
              <a:gdLst>
                <a:gd name="T0" fmla="*/ 2147483647 h 12"/>
                <a:gd name="T1" fmla="*/ 0 h 12"/>
                <a:gd name="T2" fmla="*/ 2147483647 h 12"/>
                <a:gd name="T3" fmla="*/ 2147483647 h 12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2"/>
                <a:gd name="T9" fmla="*/ 12 h 12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2">
                  <a:moveTo>
                    <a:pt x="0" y="12"/>
                  </a:move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27"/>
            <p:cNvSpPr>
              <a:spLocks/>
            </p:cNvSpPr>
            <p:nvPr/>
          </p:nvSpPr>
          <p:spPr bwMode="auto">
            <a:xfrm>
              <a:off x="5743575" y="3657600"/>
              <a:ext cx="25400" cy="17463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28"/>
            <p:cNvSpPr>
              <a:spLocks/>
            </p:cNvSpPr>
            <p:nvPr/>
          </p:nvSpPr>
          <p:spPr bwMode="auto">
            <a:xfrm>
              <a:off x="5707063" y="3619500"/>
              <a:ext cx="14287" cy="23813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8"/>
                <a:gd name="T14" fmla="*/ 12 w 1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34"/>
            <p:cNvSpPr>
              <a:spLocks/>
            </p:cNvSpPr>
            <p:nvPr/>
          </p:nvSpPr>
          <p:spPr bwMode="auto">
            <a:xfrm>
              <a:off x="5013325" y="2206625"/>
              <a:ext cx="266700" cy="585788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75"/>
                <a:gd name="T176" fmla="*/ 34 w 34"/>
                <a:gd name="T177" fmla="*/ 75 h 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35"/>
            <p:cNvSpPr>
              <a:spLocks/>
            </p:cNvSpPr>
            <p:nvPr/>
          </p:nvSpPr>
          <p:spPr bwMode="auto">
            <a:xfrm>
              <a:off x="5287963" y="3135313"/>
              <a:ext cx="15875" cy="7937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"/>
                <a:gd name="T14" fmla="*/ 12 w 1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36"/>
            <p:cNvSpPr>
              <a:spLocks/>
            </p:cNvSpPr>
            <p:nvPr/>
          </p:nvSpPr>
          <p:spPr bwMode="auto">
            <a:xfrm>
              <a:off x="5186363" y="1549400"/>
              <a:ext cx="3792537" cy="2030413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3"/>
                <a:gd name="T187" fmla="*/ 0 h 260"/>
                <a:gd name="T188" fmla="*/ 483 w 483"/>
                <a:gd name="T189" fmla="*/ 260 h 2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37"/>
            <p:cNvSpPr>
              <a:spLocks/>
            </p:cNvSpPr>
            <p:nvPr/>
          </p:nvSpPr>
          <p:spPr bwMode="auto">
            <a:xfrm>
              <a:off x="5768975" y="3667125"/>
              <a:ext cx="71438" cy="7938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"/>
                <a:gd name="T17" fmla="*/ 54 w 5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38"/>
            <p:cNvSpPr>
              <a:spLocks/>
            </p:cNvSpPr>
            <p:nvPr/>
          </p:nvSpPr>
          <p:spPr bwMode="auto">
            <a:xfrm>
              <a:off x="5659438" y="3009900"/>
              <a:ext cx="1011237" cy="709613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91"/>
                <a:gd name="T107" fmla="*/ 129 w 129"/>
                <a:gd name="T108" fmla="*/ 91 h 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39"/>
            <p:cNvSpPr>
              <a:spLocks/>
            </p:cNvSpPr>
            <p:nvPr/>
          </p:nvSpPr>
          <p:spPr bwMode="auto">
            <a:xfrm>
              <a:off x="5721350" y="3643313"/>
              <a:ext cx="22225" cy="14287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340"/>
            <p:cNvSpPr>
              <a:spLocks noChangeArrowheads="1"/>
            </p:cNvSpPr>
            <p:nvPr/>
          </p:nvSpPr>
          <p:spPr bwMode="auto">
            <a:xfrm>
              <a:off x="4903788" y="3275013"/>
              <a:ext cx="9525" cy="1587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341"/>
            <p:cNvSpPr>
              <a:spLocks/>
            </p:cNvSpPr>
            <p:nvPr/>
          </p:nvSpPr>
          <p:spPr bwMode="auto">
            <a:xfrm>
              <a:off x="4732338" y="3267075"/>
              <a:ext cx="187325" cy="85725"/>
            </a:xfrm>
            <a:custGeom>
              <a:avLst/>
              <a:gdLst>
                <a:gd name="T0" fmla="*/ 2147483647 w 24"/>
                <a:gd name="T1" fmla="*/ 2147483647 h 11"/>
                <a:gd name="T2" fmla="*/ 2147483647 w 24"/>
                <a:gd name="T3" fmla="*/ 2147483647 h 11"/>
                <a:gd name="T4" fmla="*/ 2147483647 w 24"/>
                <a:gd name="T5" fmla="*/ 2147483647 h 11"/>
                <a:gd name="T6" fmla="*/ 2147483647 w 24"/>
                <a:gd name="T7" fmla="*/ 2147483647 h 11"/>
                <a:gd name="T8" fmla="*/ 2147483647 w 24"/>
                <a:gd name="T9" fmla="*/ 2147483647 h 11"/>
                <a:gd name="T10" fmla="*/ 2147483647 w 24"/>
                <a:gd name="T11" fmla="*/ 2147483647 h 11"/>
                <a:gd name="T12" fmla="*/ 2147483647 w 24"/>
                <a:gd name="T13" fmla="*/ 0 h 11"/>
                <a:gd name="T14" fmla="*/ 2147483647 w 24"/>
                <a:gd name="T15" fmla="*/ 2147483647 h 11"/>
                <a:gd name="T16" fmla="*/ 2147483647 w 24"/>
                <a:gd name="T17" fmla="*/ 2147483647 h 11"/>
                <a:gd name="T18" fmla="*/ 2147483647 w 24"/>
                <a:gd name="T19" fmla="*/ 2147483647 h 11"/>
                <a:gd name="T20" fmla="*/ 2147483647 w 24"/>
                <a:gd name="T21" fmla="*/ 2147483647 h 11"/>
                <a:gd name="T22" fmla="*/ 2147483647 w 24"/>
                <a:gd name="T23" fmla="*/ 2147483647 h 11"/>
                <a:gd name="T24" fmla="*/ 2147483647 w 24"/>
                <a:gd name="T25" fmla="*/ 2147483647 h 11"/>
                <a:gd name="T26" fmla="*/ 2147483647 w 24"/>
                <a:gd name="T27" fmla="*/ 2147483647 h 11"/>
                <a:gd name="T28" fmla="*/ 2147483647 w 24"/>
                <a:gd name="T29" fmla="*/ 2147483647 h 11"/>
                <a:gd name="T30" fmla="*/ 2147483647 w 24"/>
                <a:gd name="T31" fmla="*/ 2147483647 h 11"/>
                <a:gd name="T32" fmla="*/ 2147483647 w 24"/>
                <a:gd name="T33" fmla="*/ 2147483647 h 11"/>
                <a:gd name="T34" fmla="*/ 2147483647 w 24"/>
                <a:gd name="T35" fmla="*/ 2147483647 h 11"/>
                <a:gd name="T36" fmla="*/ 0 w 24"/>
                <a:gd name="T37" fmla="*/ 2147483647 h 11"/>
                <a:gd name="T38" fmla="*/ 2147483647 w 24"/>
                <a:gd name="T39" fmla="*/ 2147483647 h 11"/>
                <a:gd name="T40" fmla="*/ 2147483647 w 24"/>
                <a:gd name="T41" fmla="*/ 2147483647 h 11"/>
                <a:gd name="T42" fmla="*/ 2147483647 w 24"/>
                <a:gd name="T43" fmla="*/ 2147483647 h 11"/>
                <a:gd name="T44" fmla="*/ 2147483647 w 24"/>
                <a:gd name="T45" fmla="*/ 2147483647 h 11"/>
                <a:gd name="T46" fmla="*/ 2147483647 w 24"/>
                <a:gd name="T47" fmla="*/ 2147483647 h 11"/>
                <a:gd name="T48" fmla="*/ 2147483647 w 24"/>
                <a:gd name="T49" fmla="*/ 2147483647 h 11"/>
                <a:gd name="T50" fmla="*/ 2147483647 w 24"/>
                <a:gd name="T51" fmla="*/ 2147483647 h 11"/>
                <a:gd name="T52" fmla="*/ 2147483647 w 24"/>
                <a:gd name="T53" fmla="*/ 2147483647 h 11"/>
                <a:gd name="T54" fmla="*/ 2147483647 w 24"/>
                <a:gd name="T55" fmla="*/ 2147483647 h 11"/>
                <a:gd name="T56" fmla="*/ 2147483647 w 24"/>
                <a:gd name="T57" fmla="*/ 2147483647 h 11"/>
                <a:gd name="T58" fmla="*/ 2147483647 w 24"/>
                <a:gd name="T59" fmla="*/ 2147483647 h 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11"/>
                <a:gd name="T92" fmla="*/ 24 w 24"/>
                <a:gd name="T93" fmla="*/ 11 h 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11">
                  <a:moveTo>
                    <a:pt x="23" y="6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8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42"/>
            <p:cNvSpPr>
              <a:spLocks/>
            </p:cNvSpPr>
            <p:nvPr/>
          </p:nvSpPr>
          <p:spPr bwMode="auto">
            <a:xfrm>
              <a:off x="4386263" y="3182938"/>
              <a:ext cx="314325" cy="317500"/>
            </a:xfrm>
            <a:custGeom>
              <a:avLst/>
              <a:gdLst>
                <a:gd name="T0" fmla="*/ 2147483647 w 40"/>
                <a:gd name="T1" fmla="*/ 2147483647 h 41"/>
                <a:gd name="T2" fmla="*/ 2147483647 w 40"/>
                <a:gd name="T3" fmla="*/ 2147483647 h 41"/>
                <a:gd name="T4" fmla="*/ 2147483647 w 40"/>
                <a:gd name="T5" fmla="*/ 2147483647 h 41"/>
                <a:gd name="T6" fmla="*/ 2147483647 w 40"/>
                <a:gd name="T7" fmla="*/ 2147483647 h 41"/>
                <a:gd name="T8" fmla="*/ 2147483647 w 40"/>
                <a:gd name="T9" fmla="*/ 2147483647 h 41"/>
                <a:gd name="T10" fmla="*/ 2147483647 w 40"/>
                <a:gd name="T11" fmla="*/ 2147483647 h 41"/>
                <a:gd name="T12" fmla="*/ 2147483647 w 40"/>
                <a:gd name="T13" fmla="*/ 2147483647 h 41"/>
                <a:gd name="T14" fmla="*/ 2147483647 w 40"/>
                <a:gd name="T15" fmla="*/ 2147483647 h 41"/>
                <a:gd name="T16" fmla="*/ 2147483647 w 40"/>
                <a:gd name="T17" fmla="*/ 2147483647 h 41"/>
                <a:gd name="T18" fmla="*/ 2147483647 w 40"/>
                <a:gd name="T19" fmla="*/ 2147483647 h 41"/>
                <a:gd name="T20" fmla="*/ 2147483647 w 40"/>
                <a:gd name="T21" fmla="*/ 2147483647 h 41"/>
                <a:gd name="T22" fmla="*/ 2147483647 w 40"/>
                <a:gd name="T23" fmla="*/ 2147483647 h 41"/>
                <a:gd name="T24" fmla="*/ 2147483647 w 40"/>
                <a:gd name="T25" fmla="*/ 2147483647 h 41"/>
                <a:gd name="T26" fmla="*/ 2147483647 w 40"/>
                <a:gd name="T27" fmla="*/ 2147483647 h 41"/>
                <a:gd name="T28" fmla="*/ 2147483647 w 40"/>
                <a:gd name="T29" fmla="*/ 2147483647 h 41"/>
                <a:gd name="T30" fmla="*/ 2147483647 w 40"/>
                <a:gd name="T31" fmla="*/ 2147483647 h 41"/>
                <a:gd name="T32" fmla="*/ 2147483647 w 40"/>
                <a:gd name="T33" fmla="*/ 2147483647 h 41"/>
                <a:gd name="T34" fmla="*/ 2147483647 w 40"/>
                <a:gd name="T35" fmla="*/ 2147483647 h 41"/>
                <a:gd name="T36" fmla="*/ 2147483647 w 40"/>
                <a:gd name="T37" fmla="*/ 2147483647 h 41"/>
                <a:gd name="T38" fmla="*/ 2147483647 w 40"/>
                <a:gd name="T39" fmla="*/ 2147483647 h 41"/>
                <a:gd name="T40" fmla="*/ 2147483647 w 40"/>
                <a:gd name="T41" fmla="*/ 0 h 41"/>
                <a:gd name="T42" fmla="*/ 2147483647 w 40"/>
                <a:gd name="T43" fmla="*/ 2147483647 h 41"/>
                <a:gd name="T44" fmla="*/ 2147483647 w 40"/>
                <a:gd name="T45" fmla="*/ 2147483647 h 41"/>
                <a:gd name="T46" fmla="*/ 2147483647 w 40"/>
                <a:gd name="T47" fmla="*/ 2147483647 h 41"/>
                <a:gd name="T48" fmla="*/ 2147483647 w 40"/>
                <a:gd name="T49" fmla="*/ 2147483647 h 41"/>
                <a:gd name="T50" fmla="*/ 2147483647 w 40"/>
                <a:gd name="T51" fmla="*/ 2147483647 h 41"/>
                <a:gd name="T52" fmla="*/ 2147483647 w 40"/>
                <a:gd name="T53" fmla="*/ 2147483647 h 41"/>
                <a:gd name="T54" fmla="*/ 2147483647 w 40"/>
                <a:gd name="T55" fmla="*/ 2147483647 h 41"/>
                <a:gd name="T56" fmla="*/ 2147483647 w 40"/>
                <a:gd name="T57" fmla="*/ 2147483647 h 41"/>
                <a:gd name="T58" fmla="*/ 2147483647 w 40"/>
                <a:gd name="T59" fmla="*/ 2147483647 h 41"/>
                <a:gd name="T60" fmla="*/ 2147483647 w 40"/>
                <a:gd name="T61" fmla="*/ 2147483647 h 41"/>
                <a:gd name="T62" fmla="*/ 2147483647 w 40"/>
                <a:gd name="T63" fmla="*/ 2147483647 h 41"/>
                <a:gd name="T64" fmla="*/ 2147483647 w 40"/>
                <a:gd name="T65" fmla="*/ 2147483647 h 41"/>
                <a:gd name="T66" fmla="*/ 0 w 40"/>
                <a:gd name="T67" fmla="*/ 2147483647 h 41"/>
                <a:gd name="T68" fmla="*/ 0 w 40"/>
                <a:gd name="T69" fmla="*/ 2147483647 h 41"/>
                <a:gd name="T70" fmla="*/ 0 w 40"/>
                <a:gd name="T71" fmla="*/ 2147483647 h 41"/>
                <a:gd name="T72" fmla="*/ 2147483647 w 40"/>
                <a:gd name="T73" fmla="*/ 2147483647 h 41"/>
                <a:gd name="T74" fmla="*/ 2147483647 w 40"/>
                <a:gd name="T75" fmla="*/ 2147483647 h 41"/>
                <a:gd name="T76" fmla="*/ 2147483647 w 40"/>
                <a:gd name="T77" fmla="*/ 2147483647 h 41"/>
                <a:gd name="T78" fmla="*/ 2147483647 w 40"/>
                <a:gd name="T79" fmla="*/ 2147483647 h 41"/>
                <a:gd name="T80" fmla="*/ 2147483647 w 40"/>
                <a:gd name="T81" fmla="*/ 2147483647 h 41"/>
                <a:gd name="T82" fmla="*/ 2147483647 w 40"/>
                <a:gd name="T83" fmla="*/ 2147483647 h 41"/>
                <a:gd name="T84" fmla="*/ 2147483647 w 40"/>
                <a:gd name="T85" fmla="*/ 2147483647 h 41"/>
                <a:gd name="T86" fmla="*/ 2147483647 w 40"/>
                <a:gd name="T87" fmla="*/ 2147483647 h 41"/>
                <a:gd name="T88" fmla="*/ 2147483647 w 40"/>
                <a:gd name="T89" fmla="*/ 2147483647 h 41"/>
                <a:gd name="T90" fmla="*/ 2147483647 w 40"/>
                <a:gd name="T91" fmla="*/ 2147483647 h 41"/>
                <a:gd name="T92" fmla="*/ 2147483647 w 40"/>
                <a:gd name="T93" fmla="*/ 2147483647 h 41"/>
                <a:gd name="T94" fmla="*/ 2147483647 w 40"/>
                <a:gd name="T95" fmla="*/ 2147483647 h 41"/>
                <a:gd name="T96" fmla="*/ 2147483647 w 40"/>
                <a:gd name="T97" fmla="*/ 2147483647 h 41"/>
                <a:gd name="T98" fmla="*/ 2147483647 w 40"/>
                <a:gd name="T99" fmla="*/ 2147483647 h 41"/>
                <a:gd name="T100" fmla="*/ 2147483647 w 40"/>
                <a:gd name="T101" fmla="*/ 2147483647 h 41"/>
                <a:gd name="T102" fmla="*/ 2147483647 w 40"/>
                <a:gd name="T103" fmla="*/ 2147483647 h 41"/>
                <a:gd name="T104" fmla="*/ 2147483647 w 40"/>
                <a:gd name="T105" fmla="*/ 2147483647 h 41"/>
                <a:gd name="T106" fmla="*/ 2147483647 w 40"/>
                <a:gd name="T107" fmla="*/ 2147483647 h 41"/>
                <a:gd name="T108" fmla="*/ 2147483647 w 40"/>
                <a:gd name="T109" fmla="*/ 2147483647 h 41"/>
                <a:gd name="T110" fmla="*/ 2147483647 w 40"/>
                <a:gd name="T111" fmla="*/ 2147483647 h 41"/>
                <a:gd name="T112" fmla="*/ 2147483647 w 40"/>
                <a:gd name="T113" fmla="*/ 2147483647 h 41"/>
                <a:gd name="T114" fmla="*/ 2147483647 w 40"/>
                <a:gd name="T115" fmla="*/ 2147483647 h 41"/>
                <a:gd name="T116" fmla="*/ 2147483647 w 40"/>
                <a:gd name="T117" fmla="*/ 2147483647 h 41"/>
                <a:gd name="T118" fmla="*/ 2147483647 w 40"/>
                <a:gd name="T119" fmla="*/ 2147483647 h 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"/>
                <a:gd name="T181" fmla="*/ 0 h 41"/>
                <a:gd name="T182" fmla="*/ 40 w 40"/>
                <a:gd name="T183" fmla="*/ 41 h 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" h="41">
                  <a:moveTo>
                    <a:pt x="36" y="29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7" y="40"/>
                    <a:pt x="17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36" y="2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43"/>
            <p:cNvSpPr>
              <a:spLocks/>
            </p:cNvSpPr>
            <p:nvPr/>
          </p:nvSpPr>
          <p:spPr bwMode="auto">
            <a:xfrm>
              <a:off x="4668838" y="3344863"/>
              <a:ext cx="290512" cy="293687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4"/>
                <a:gd name="T103" fmla="*/ 0 h 154"/>
                <a:gd name="T104" fmla="*/ 154 w 154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44"/>
            <p:cNvSpPr>
              <a:spLocks/>
            </p:cNvSpPr>
            <p:nvPr/>
          </p:nvSpPr>
          <p:spPr bwMode="auto">
            <a:xfrm>
              <a:off x="4638675" y="3025775"/>
              <a:ext cx="227013" cy="303213"/>
            </a:xfrm>
            <a:custGeom>
              <a:avLst/>
              <a:gdLst>
                <a:gd name="T0" fmla="*/ 2147483647 w 29"/>
                <a:gd name="T1" fmla="*/ 2147483647 h 39"/>
                <a:gd name="T2" fmla="*/ 2147483647 w 29"/>
                <a:gd name="T3" fmla="*/ 2147483647 h 39"/>
                <a:gd name="T4" fmla="*/ 2147483647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2147483647 h 39"/>
                <a:gd name="T12" fmla="*/ 2147483647 w 29"/>
                <a:gd name="T13" fmla="*/ 2147483647 h 39"/>
                <a:gd name="T14" fmla="*/ 2147483647 w 29"/>
                <a:gd name="T15" fmla="*/ 2147483647 h 39"/>
                <a:gd name="T16" fmla="*/ 2147483647 w 29"/>
                <a:gd name="T17" fmla="*/ 2147483647 h 39"/>
                <a:gd name="T18" fmla="*/ 0 w 29"/>
                <a:gd name="T19" fmla="*/ 2147483647 h 39"/>
                <a:gd name="T20" fmla="*/ 2147483647 w 29"/>
                <a:gd name="T21" fmla="*/ 2147483647 h 39"/>
                <a:gd name="T22" fmla="*/ 2147483647 w 29"/>
                <a:gd name="T23" fmla="*/ 2147483647 h 39"/>
                <a:gd name="T24" fmla="*/ 2147483647 w 29"/>
                <a:gd name="T25" fmla="*/ 2147483647 h 39"/>
                <a:gd name="T26" fmla="*/ 2147483647 w 29"/>
                <a:gd name="T27" fmla="*/ 2147483647 h 39"/>
                <a:gd name="T28" fmla="*/ 2147483647 w 29"/>
                <a:gd name="T29" fmla="*/ 2147483647 h 39"/>
                <a:gd name="T30" fmla="*/ 2147483647 w 29"/>
                <a:gd name="T31" fmla="*/ 2147483647 h 39"/>
                <a:gd name="T32" fmla="*/ 2147483647 w 29"/>
                <a:gd name="T33" fmla="*/ 2147483647 h 39"/>
                <a:gd name="T34" fmla="*/ 2147483647 w 29"/>
                <a:gd name="T35" fmla="*/ 2147483647 h 39"/>
                <a:gd name="T36" fmla="*/ 2147483647 w 29"/>
                <a:gd name="T37" fmla="*/ 2147483647 h 39"/>
                <a:gd name="T38" fmla="*/ 2147483647 w 29"/>
                <a:gd name="T39" fmla="*/ 2147483647 h 39"/>
                <a:gd name="T40" fmla="*/ 2147483647 w 29"/>
                <a:gd name="T41" fmla="*/ 2147483647 h 39"/>
                <a:gd name="T42" fmla="*/ 2147483647 w 29"/>
                <a:gd name="T43" fmla="*/ 2147483647 h 39"/>
                <a:gd name="T44" fmla="*/ 2147483647 w 29"/>
                <a:gd name="T45" fmla="*/ 2147483647 h 39"/>
                <a:gd name="T46" fmla="*/ 2147483647 w 29"/>
                <a:gd name="T47" fmla="*/ 2147483647 h 39"/>
                <a:gd name="T48" fmla="*/ 2147483647 w 29"/>
                <a:gd name="T49" fmla="*/ 2147483647 h 39"/>
                <a:gd name="T50" fmla="*/ 2147483647 w 29"/>
                <a:gd name="T51" fmla="*/ 2147483647 h 39"/>
                <a:gd name="T52" fmla="*/ 2147483647 w 29"/>
                <a:gd name="T53" fmla="*/ 2147483647 h 39"/>
                <a:gd name="T54" fmla="*/ 2147483647 w 29"/>
                <a:gd name="T55" fmla="*/ 2147483647 h 39"/>
                <a:gd name="T56" fmla="*/ 2147483647 w 29"/>
                <a:gd name="T57" fmla="*/ 2147483647 h 39"/>
                <a:gd name="T58" fmla="*/ 2147483647 w 29"/>
                <a:gd name="T59" fmla="*/ 2147483647 h 39"/>
                <a:gd name="T60" fmla="*/ 2147483647 w 29"/>
                <a:gd name="T61" fmla="*/ 2147483647 h 39"/>
                <a:gd name="T62" fmla="*/ 2147483647 w 29"/>
                <a:gd name="T63" fmla="*/ 2147483647 h 39"/>
                <a:gd name="T64" fmla="*/ 2147483647 w 29"/>
                <a:gd name="T65" fmla="*/ 2147483647 h 39"/>
                <a:gd name="T66" fmla="*/ 2147483647 w 29"/>
                <a:gd name="T67" fmla="*/ 2147483647 h 39"/>
                <a:gd name="T68" fmla="*/ 2147483647 w 29"/>
                <a:gd name="T69" fmla="*/ 2147483647 h 39"/>
                <a:gd name="T70" fmla="*/ 2147483647 w 29"/>
                <a:gd name="T71" fmla="*/ 2147483647 h 39"/>
                <a:gd name="T72" fmla="*/ 2147483647 w 29"/>
                <a:gd name="T73" fmla="*/ 2147483647 h 39"/>
                <a:gd name="T74" fmla="*/ 2147483647 w 29"/>
                <a:gd name="T75" fmla="*/ 2147483647 h 39"/>
                <a:gd name="T76" fmla="*/ 2147483647 w 29"/>
                <a:gd name="T77" fmla="*/ 2147483647 h 39"/>
                <a:gd name="T78" fmla="*/ 2147483647 w 29"/>
                <a:gd name="T79" fmla="*/ 2147483647 h 39"/>
                <a:gd name="T80" fmla="*/ 2147483647 w 29"/>
                <a:gd name="T81" fmla="*/ 2147483647 h 39"/>
                <a:gd name="T82" fmla="*/ 2147483647 w 29"/>
                <a:gd name="T83" fmla="*/ 2147483647 h 39"/>
                <a:gd name="T84" fmla="*/ 2147483647 w 29"/>
                <a:gd name="T85" fmla="*/ 2147483647 h 39"/>
                <a:gd name="T86" fmla="*/ 2147483647 w 29"/>
                <a:gd name="T87" fmla="*/ 2147483647 h 39"/>
                <a:gd name="T88" fmla="*/ 2147483647 w 29"/>
                <a:gd name="T89" fmla="*/ 2147483647 h 39"/>
                <a:gd name="T90" fmla="*/ 2147483647 w 29"/>
                <a:gd name="T91" fmla="*/ 2147483647 h 39"/>
                <a:gd name="T92" fmla="*/ 2147483647 w 29"/>
                <a:gd name="T93" fmla="*/ 2147483647 h 39"/>
                <a:gd name="T94" fmla="*/ 2147483647 w 29"/>
                <a:gd name="T95" fmla="*/ 2147483647 h 39"/>
                <a:gd name="T96" fmla="*/ 2147483647 w 29"/>
                <a:gd name="T97" fmla="*/ 2147483647 h 39"/>
                <a:gd name="T98" fmla="*/ 2147483647 w 29"/>
                <a:gd name="T99" fmla="*/ 2147483647 h 39"/>
                <a:gd name="T100" fmla="*/ 2147483647 w 29"/>
                <a:gd name="T101" fmla="*/ 2147483647 h 39"/>
                <a:gd name="T102" fmla="*/ 2147483647 w 29"/>
                <a:gd name="T103" fmla="*/ 0 h 39"/>
                <a:gd name="T104" fmla="*/ 2147483647 w 29"/>
                <a:gd name="T105" fmla="*/ 2147483647 h 39"/>
                <a:gd name="T106" fmla="*/ 2147483647 w 29"/>
                <a:gd name="T107" fmla="*/ 2147483647 h 39"/>
                <a:gd name="T108" fmla="*/ 2147483647 w 29"/>
                <a:gd name="T109" fmla="*/ 2147483647 h 39"/>
                <a:gd name="T110" fmla="*/ 2147483647 w 29"/>
                <a:gd name="T111" fmla="*/ 2147483647 h 39"/>
                <a:gd name="T112" fmla="*/ 2147483647 w 29"/>
                <a:gd name="T113" fmla="*/ 2147483647 h 39"/>
                <a:gd name="T114" fmla="*/ 2147483647 w 29"/>
                <a:gd name="T115" fmla="*/ 2147483647 h 39"/>
                <a:gd name="T116" fmla="*/ 2147483647 w 29"/>
                <a:gd name="T117" fmla="*/ 2147483647 h 39"/>
                <a:gd name="T118" fmla="*/ 2147483647 w 29"/>
                <a:gd name="T119" fmla="*/ 2147483647 h 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"/>
                <a:gd name="T181" fmla="*/ 0 h 39"/>
                <a:gd name="T182" fmla="*/ 29 w 29"/>
                <a:gd name="T183" fmla="*/ 39 h 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" h="39">
                  <a:moveTo>
                    <a:pt x="5" y="1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9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0"/>
                    <a:pt x="29" y="18"/>
                    <a:pt x="29" y="18"/>
                  </a:cubicBezTo>
                  <a:cubicBezTo>
                    <a:pt x="28" y="18"/>
                    <a:pt x="28" y="14"/>
                    <a:pt x="28" y="1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7" y="4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45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4591050" y="3079750"/>
              <a:ext cx="87313" cy="115888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90"/>
                <a:gd name="T59" fmla="*/ 66 w 66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46"/>
            <p:cNvSpPr>
              <a:spLocks/>
            </p:cNvSpPr>
            <p:nvPr/>
          </p:nvSpPr>
          <p:spPr bwMode="auto">
            <a:xfrm>
              <a:off x="4999038" y="3525838"/>
              <a:ext cx="157162" cy="153987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0 h 120"/>
                <a:gd name="T4" fmla="*/ 2147483647 w 120"/>
                <a:gd name="T5" fmla="*/ 2147483647 h 120"/>
                <a:gd name="T6" fmla="*/ 2147483647 w 120"/>
                <a:gd name="T7" fmla="*/ 2147483647 h 120"/>
                <a:gd name="T8" fmla="*/ 2147483647 w 120"/>
                <a:gd name="T9" fmla="*/ 2147483647 h 120"/>
                <a:gd name="T10" fmla="*/ 2147483647 w 120"/>
                <a:gd name="T11" fmla="*/ 2147483647 h 120"/>
                <a:gd name="T12" fmla="*/ 2147483647 w 120"/>
                <a:gd name="T13" fmla="*/ 2147483647 h 120"/>
                <a:gd name="T14" fmla="*/ 2147483647 w 120"/>
                <a:gd name="T15" fmla="*/ 2147483647 h 120"/>
                <a:gd name="T16" fmla="*/ 2147483647 w 120"/>
                <a:gd name="T17" fmla="*/ 2147483647 h 120"/>
                <a:gd name="T18" fmla="*/ 2147483647 w 120"/>
                <a:gd name="T19" fmla="*/ 2147483647 h 120"/>
                <a:gd name="T20" fmla="*/ 0 w 120"/>
                <a:gd name="T21" fmla="*/ 2147483647 h 120"/>
                <a:gd name="T22" fmla="*/ 2147483647 w 120"/>
                <a:gd name="T23" fmla="*/ 2147483647 h 120"/>
                <a:gd name="T24" fmla="*/ 2147483647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2147483647 w 120"/>
                <a:gd name="T45" fmla="*/ 2147483647 h 120"/>
                <a:gd name="T46" fmla="*/ 2147483647 w 120"/>
                <a:gd name="T47" fmla="*/ 2147483647 h 120"/>
                <a:gd name="T48" fmla="*/ 2147483647 w 120"/>
                <a:gd name="T49" fmla="*/ 2147483647 h 120"/>
                <a:gd name="T50" fmla="*/ 2147483647 w 120"/>
                <a:gd name="T51" fmla="*/ 2147483647 h 120"/>
                <a:gd name="T52" fmla="*/ 2147483647 w 120"/>
                <a:gd name="T53" fmla="*/ 2147483647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20"/>
                <a:gd name="T83" fmla="*/ 120 w 120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20">
                  <a:moveTo>
                    <a:pt x="120" y="6"/>
                  </a:moveTo>
                  <a:lnTo>
                    <a:pt x="120" y="0"/>
                  </a:lnTo>
                  <a:lnTo>
                    <a:pt x="114" y="6"/>
                  </a:lnTo>
                  <a:lnTo>
                    <a:pt x="96" y="6"/>
                  </a:lnTo>
                  <a:lnTo>
                    <a:pt x="60" y="6"/>
                  </a:lnTo>
                  <a:lnTo>
                    <a:pt x="4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36" y="72"/>
                  </a:lnTo>
                  <a:lnTo>
                    <a:pt x="24" y="84"/>
                  </a:lnTo>
                  <a:lnTo>
                    <a:pt x="24" y="108"/>
                  </a:lnTo>
                  <a:lnTo>
                    <a:pt x="48" y="120"/>
                  </a:lnTo>
                  <a:lnTo>
                    <a:pt x="60" y="108"/>
                  </a:lnTo>
                  <a:lnTo>
                    <a:pt x="60" y="96"/>
                  </a:lnTo>
                  <a:lnTo>
                    <a:pt x="84" y="84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48" y="30"/>
                  </a:lnTo>
                  <a:lnTo>
                    <a:pt x="84" y="24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18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47"/>
            <p:cNvSpPr>
              <a:spLocks/>
            </p:cNvSpPr>
            <p:nvPr/>
          </p:nvSpPr>
          <p:spPr bwMode="auto">
            <a:xfrm>
              <a:off x="4616450" y="2119313"/>
              <a:ext cx="649288" cy="766762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98"/>
                <a:gd name="T140" fmla="*/ 83 w 83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48"/>
            <p:cNvSpPr>
              <a:spLocks/>
            </p:cNvSpPr>
            <p:nvPr/>
          </p:nvSpPr>
          <p:spPr bwMode="auto">
            <a:xfrm>
              <a:off x="4772025" y="2268538"/>
              <a:ext cx="320675" cy="741362"/>
            </a:xfrm>
            <a:custGeom>
              <a:avLst/>
              <a:gdLst>
                <a:gd name="T0" fmla="*/ 2147483647 w 41"/>
                <a:gd name="T1" fmla="*/ 2147483647 h 95"/>
                <a:gd name="T2" fmla="*/ 2147483647 w 41"/>
                <a:gd name="T3" fmla="*/ 2147483647 h 95"/>
                <a:gd name="T4" fmla="*/ 2147483647 w 41"/>
                <a:gd name="T5" fmla="*/ 2147483647 h 95"/>
                <a:gd name="T6" fmla="*/ 2147483647 w 41"/>
                <a:gd name="T7" fmla="*/ 2147483647 h 95"/>
                <a:gd name="T8" fmla="*/ 2147483647 w 41"/>
                <a:gd name="T9" fmla="*/ 0 h 95"/>
                <a:gd name="T10" fmla="*/ 2147483647 w 41"/>
                <a:gd name="T11" fmla="*/ 2147483647 h 95"/>
                <a:gd name="T12" fmla="*/ 2147483647 w 41"/>
                <a:gd name="T13" fmla="*/ 2147483647 h 95"/>
                <a:gd name="T14" fmla="*/ 2147483647 w 41"/>
                <a:gd name="T15" fmla="*/ 2147483647 h 95"/>
                <a:gd name="T16" fmla="*/ 2147483647 w 41"/>
                <a:gd name="T17" fmla="*/ 2147483647 h 95"/>
                <a:gd name="T18" fmla="*/ 2147483647 w 41"/>
                <a:gd name="T19" fmla="*/ 2147483647 h 95"/>
                <a:gd name="T20" fmla="*/ 2147483647 w 41"/>
                <a:gd name="T21" fmla="*/ 2147483647 h 95"/>
                <a:gd name="T22" fmla="*/ 2147483647 w 41"/>
                <a:gd name="T23" fmla="*/ 2147483647 h 95"/>
                <a:gd name="T24" fmla="*/ 2147483647 w 41"/>
                <a:gd name="T25" fmla="*/ 2147483647 h 95"/>
                <a:gd name="T26" fmla="*/ 2147483647 w 41"/>
                <a:gd name="T27" fmla="*/ 2147483647 h 95"/>
                <a:gd name="T28" fmla="*/ 2147483647 w 41"/>
                <a:gd name="T29" fmla="*/ 2147483647 h 95"/>
                <a:gd name="T30" fmla="*/ 2147483647 w 41"/>
                <a:gd name="T31" fmla="*/ 2147483647 h 95"/>
                <a:gd name="T32" fmla="*/ 2147483647 w 41"/>
                <a:gd name="T33" fmla="*/ 2147483647 h 95"/>
                <a:gd name="T34" fmla="*/ 2147483647 w 41"/>
                <a:gd name="T35" fmla="*/ 2147483647 h 95"/>
                <a:gd name="T36" fmla="*/ 2147483647 w 41"/>
                <a:gd name="T37" fmla="*/ 2147483647 h 95"/>
                <a:gd name="T38" fmla="*/ 2147483647 w 41"/>
                <a:gd name="T39" fmla="*/ 2147483647 h 95"/>
                <a:gd name="T40" fmla="*/ 2147483647 w 41"/>
                <a:gd name="T41" fmla="*/ 2147483647 h 95"/>
                <a:gd name="T42" fmla="*/ 2147483647 w 41"/>
                <a:gd name="T43" fmla="*/ 2147483647 h 95"/>
                <a:gd name="T44" fmla="*/ 2147483647 w 41"/>
                <a:gd name="T45" fmla="*/ 2147483647 h 95"/>
                <a:gd name="T46" fmla="*/ 2147483647 w 41"/>
                <a:gd name="T47" fmla="*/ 2147483647 h 95"/>
                <a:gd name="T48" fmla="*/ 2147483647 w 41"/>
                <a:gd name="T49" fmla="*/ 2147483647 h 95"/>
                <a:gd name="T50" fmla="*/ 2147483647 w 41"/>
                <a:gd name="T51" fmla="*/ 2147483647 h 95"/>
                <a:gd name="T52" fmla="*/ 2147483647 w 41"/>
                <a:gd name="T53" fmla="*/ 2147483647 h 95"/>
                <a:gd name="T54" fmla="*/ 2147483647 w 41"/>
                <a:gd name="T55" fmla="*/ 2147483647 h 95"/>
                <a:gd name="T56" fmla="*/ 2147483647 w 41"/>
                <a:gd name="T57" fmla="*/ 2147483647 h 95"/>
                <a:gd name="T58" fmla="*/ 2147483647 w 41"/>
                <a:gd name="T59" fmla="*/ 2147483647 h 95"/>
                <a:gd name="T60" fmla="*/ 2147483647 w 41"/>
                <a:gd name="T61" fmla="*/ 2147483647 h 95"/>
                <a:gd name="T62" fmla="*/ 2147483647 w 41"/>
                <a:gd name="T63" fmla="*/ 2147483647 h 95"/>
                <a:gd name="T64" fmla="*/ 2147483647 w 41"/>
                <a:gd name="T65" fmla="*/ 2147483647 h 95"/>
                <a:gd name="T66" fmla="*/ 2147483647 w 41"/>
                <a:gd name="T67" fmla="*/ 2147483647 h 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"/>
                <a:gd name="T103" fmla="*/ 0 h 95"/>
                <a:gd name="T104" fmla="*/ 41 w 41"/>
                <a:gd name="T105" fmla="*/ 95 h 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" h="95">
                  <a:moveTo>
                    <a:pt x="41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6"/>
                    <a:pt x="4" y="46"/>
                  </a:cubicBezTo>
                  <a:cubicBezTo>
                    <a:pt x="4" y="46"/>
                    <a:pt x="3" y="50"/>
                    <a:pt x="3" y="51"/>
                  </a:cubicBezTo>
                  <a:cubicBezTo>
                    <a:pt x="3" y="51"/>
                    <a:pt x="4" y="56"/>
                    <a:pt x="4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7"/>
                    <a:pt x="4" y="67"/>
                  </a:cubicBezTo>
                  <a:cubicBezTo>
                    <a:pt x="4" y="68"/>
                    <a:pt x="3" y="68"/>
                    <a:pt x="3" y="6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1" y="27"/>
                  </a:cubicBezTo>
                  <a:lnTo>
                    <a:pt x="41" y="2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49"/>
            <p:cNvSpPr>
              <a:spLocks/>
            </p:cNvSpPr>
            <p:nvPr/>
          </p:nvSpPr>
          <p:spPr bwMode="auto">
            <a:xfrm>
              <a:off x="5046663" y="3135313"/>
              <a:ext cx="446087" cy="287337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37"/>
                <a:gd name="T140" fmla="*/ 57 w 57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50"/>
            <p:cNvSpPr>
              <a:spLocks/>
            </p:cNvSpPr>
            <p:nvPr/>
          </p:nvSpPr>
          <p:spPr bwMode="auto">
            <a:xfrm>
              <a:off x="5303838" y="3135313"/>
              <a:ext cx="55562" cy="30162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4"/>
                <a:gd name="T17" fmla="*/ 42 w 4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51"/>
            <p:cNvSpPr>
              <a:spLocks/>
            </p:cNvSpPr>
            <p:nvPr/>
          </p:nvSpPr>
          <p:spPr bwMode="auto">
            <a:xfrm>
              <a:off x="4999038" y="3290888"/>
              <a:ext cx="250825" cy="161925"/>
            </a:xfrm>
            <a:custGeom>
              <a:avLst/>
              <a:gdLst>
                <a:gd name="T0" fmla="*/ 2147483647 w 32"/>
                <a:gd name="T1" fmla="*/ 2147483647 h 21"/>
                <a:gd name="T2" fmla="*/ 2147483647 w 32"/>
                <a:gd name="T3" fmla="*/ 2147483647 h 21"/>
                <a:gd name="T4" fmla="*/ 2147483647 w 32"/>
                <a:gd name="T5" fmla="*/ 2147483647 h 21"/>
                <a:gd name="T6" fmla="*/ 2147483647 w 32"/>
                <a:gd name="T7" fmla="*/ 0 h 21"/>
                <a:gd name="T8" fmla="*/ 2147483647 w 32"/>
                <a:gd name="T9" fmla="*/ 0 h 21"/>
                <a:gd name="T10" fmla="*/ 2147483647 w 32"/>
                <a:gd name="T11" fmla="*/ 2147483647 h 21"/>
                <a:gd name="T12" fmla="*/ 2147483647 w 32"/>
                <a:gd name="T13" fmla="*/ 0 h 21"/>
                <a:gd name="T14" fmla="*/ 2147483647 w 32"/>
                <a:gd name="T15" fmla="*/ 2147483647 h 21"/>
                <a:gd name="T16" fmla="*/ 2147483647 w 32"/>
                <a:gd name="T17" fmla="*/ 2147483647 h 21"/>
                <a:gd name="T18" fmla="*/ 0 w 32"/>
                <a:gd name="T19" fmla="*/ 2147483647 h 21"/>
                <a:gd name="T20" fmla="*/ 0 w 32"/>
                <a:gd name="T21" fmla="*/ 2147483647 h 21"/>
                <a:gd name="T22" fmla="*/ 2147483647 w 32"/>
                <a:gd name="T23" fmla="*/ 2147483647 h 21"/>
                <a:gd name="T24" fmla="*/ 2147483647 w 32"/>
                <a:gd name="T25" fmla="*/ 2147483647 h 21"/>
                <a:gd name="T26" fmla="*/ 2147483647 w 32"/>
                <a:gd name="T27" fmla="*/ 2147483647 h 21"/>
                <a:gd name="T28" fmla="*/ 2147483647 w 32"/>
                <a:gd name="T29" fmla="*/ 2147483647 h 21"/>
                <a:gd name="T30" fmla="*/ 2147483647 w 32"/>
                <a:gd name="T31" fmla="*/ 2147483647 h 21"/>
                <a:gd name="T32" fmla="*/ 2147483647 w 32"/>
                <a:gd name="T33" fmla="*/ 2147483647 h 21"/>
                <a:gd name="T34" fmla="*/ 2147483647 w 32"/>
                <a:gd name="T35" fmla="*/ 2147483647 h 21"/>
                <a:gd name="T36" fmla="*/ 2147483647 w 32"/>
                <a:gd name="T37" fmla="*/ 2147483647 h 21"/>
                <a:gd name="T38" fmla="*/ 2147483647 w 32"/>
                <a:gd name="T39" fmla="*/ 2147483647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21"/>
                <a:gd name="T62" fmla="*/ 32 w 32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21">
                  <a:moveTo>
                    <a:pt x="28" y="10"/>
                  </a:moveTo>
                  <a:cubicBezTo>
                    <a:pt x="28" y="10"/>
                    <a:pt x="31" y="9"/>
                    <a:pt x="31" y="8"/>
                  </a:cubicBezTo>
                  <a:cubicBezTo>
                    <a:pt x="32" y="6"/>
                    <a:pt x="30" y="4"/>
                    <a:pt x="3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52"/>
            <p:cNvSpPr>
              <a:spLocks/>
            </p:cNvSpPr>
            <p:nvPr/>
          </p:nvSpPr>
          <p:spPr bwMode="auto">
            <a:xfrm>
              <a:off x="4999038" y="3370263"/>
              <a:ext cx="61912" cy="69850"/>
            </a:xfrm>
            <a:custGeom>
              <a:avLst/>
              <a:gdLst>
                <a:gd name="T0" fmla="*/ 2147483647 w 48"/>
                <a:gd name="T1" fmla="*/ 2147483647 h 54"/>
                <a:gd name="T2" fmla="*/ 2147483647 w 48"/>
                <a:gd name="T3" fmla="*/ 2147483647 h 54"/>
                <a:gd name="T4" fmla="*/ 0 w 48"/>
                <a:gd name="T5" fmla="*/ 0 h 54"/>
                <a:gd name="T6" fmla="*/ 2147483647 w 48"/>
                <a:gd name="T7" fmla="*/ 2147483647 h 54"/>
                <a:gd name="T8" fmla="*/ 2147483647 w 4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54"/>
                <a:gd name="T17" fmla="*/ 48 w 4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54">
                  <a:moveTo>
                    <a:pt x="42" y="42"/>
                  </a:moveTo>
                  <a:lnTo>
                    <a:pt x="48" y="5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53"/>
            <p:cNvSpPr>
              <a:spLocks/>
            </p:cNvSpPr>
            <p:nvPr/>
          </p:nvSpPr>
          <p:spPr bwMode="auto">
            <a:xfrm>
              <a:off x="4795838" y="3190875"/>
              <a:ext cx="171450" cy="93663"/>
            </a:xfrm>
            <a:custGeom>
              <a:avLst/>
              <a:gdLst>
                <a:gd name="T0" fmla="*/ 2147483647 w 22"/>
                <a:gd name="T1" fmla="*/ 2147483647 h 12"/>
                <a:gd name="T2" fmla="*/ 2147483647 w 22"/>
                <a:gd name="T3" fmla="*/ 2147483647 h 12"/>
                <a:gd name="T4" fmla="*/ 2147483647 w 22"/>
                <a:gd name="T5" fmla="*/ 2147483647 h 12"/>
                <a:gd name="T6" fmla="*/ 2147483647 w 22"/>
                <a:gd name="T7" fmla="*/ 2147483647 h 12"/>
                <a:gd name="T8" fmla="*/ 2147483647 w 22"/>
                <a:gd name="T9" fmla="*/ 2147483647 h 12"/>
                <a:gd name="T10" fmla="*/ 2147483647 w 22"/>
                <a:gd name="T11" fmla="*/ 2147483647 h 12"/>
                <a:gd name="T12" fmla="*/ 2147483647 w 22"/>
                <a:gd name="T13" fmla="*/ 2147483647 h 12"/>
                <a:gd name="T14" fmla="*/ 2147483647 w 22"/>
                <a:gd name="T15" fmla="*/ 2147483647 h 12"/>
                <a:gd name="T16" fmla="*/ 2147483647 w 22"/>
                <a:gd name="T17" fmla="*/ 2147483647 h 12"/>
                <a:gd name="T18" fmla="*/ 2147483647 w 22"/>
                <a:gd name="T19" fmla="*/ 2147483647 h 12"/>
                <a:gd name="T20" fmla="*/ 2147483647 w 22"/>
                <a:gd name="T21" fmla="*/ 0 h 12"/>
                <a:gd name="T22" fmla="*/ 2147483647 w 22"/>
                <a:gd name="T23" fmla="*/ 2147483647 h 12"/>
                <a:gd name="T24" fmla="*/ 2147483647 w 22"/>
                <a:gd name="T25" fmla="*/ 0 h 12"/>
                <a:gd name="T26" fmla="*/ 2147483647 w 22"/>
                <a:gd name="T27" fmla="*/ 2147483647 h 12"/>
                <a:gd name="T28" fmla="*/ 2147483647 w 22"/>
                <a:gd name="T29" fmla="*/ 2147483647 h 12"/>
                <a:gd name="T30" fmla="*/ 2147483647 w 22"/>
                <a:gd name="T31" fmla="*/ 2147483647 h 12"/>
                <a:gd name="T32" fmla="*/ 0 w 22"/>
                <a:gd name="T33" fmla="*/ 2147483647 h 12"/>
                <a:gd name="T34" fmla="*/ 2147483647 w 22"/>
                <a:gd name="T35" fmla="*/ 2147483647 h 12"/>
                <a:gd name="T36" fmla="*/ 2147483647 w 22"/>
                <a:gd name="T37" fmla="*/ 2147483647 h 12"/>
                <a:gd name="T38" fmla="*/ 2147483647 w 22"/>
                <a:gd name="T39" fmla="*/ 2147483647 h 12"/>
                <a:gd name="T40" fmla="*/ 2147483647 w 22"/>
                <a:gd name="T41" fmla="*/ 2147483647 h 12"/>
                <a:gd name="T42" fmla="*/ 2147483647 w 22"/>
                <a:gd name="T43" fmla="*/ 2147483647 h 12"/>
                <a:gd name="T44" fmla="*/ 2147483647 w 22"/>
                <a:gd name="T45" fmla="*/ 2147483647 h 12"/>
                <a:gd name="T46" fmla="*/ 2147483647 w 22"/>
                <a:gd name="T47" fmla="*/ 2147483647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"/>
                <a:gd name="T73" fmla="*/ 0 h 12"/>
                <a:gd name="T74" fmla="*/ 22 w 22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" h="12">
                  <a:moveTo>
                    <a:pt x="10" y="10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54"/>
            <p:cNvSpPr>
              <a:spLocks/>
            </p:cNvSpPr>
            <p:nvPr/>
          </p:nvSpPr>
          <p:spPr bwMode="auto">
            <a:xfrm>
              <a:off x="4897438" y="3284538"/>
              <a:ext cx="163512" cy="90487"/>
            </a:xfrm>
            <a:custGeom>
              <a:avLst/>
              <a:gdLst>
                <a:gd name="T0" fmla="*/ 2147483647 w 21"/>
                <a:gd name="T1" fmla="*/ 0 h 12"/>
                <a:gd name="T2" fmla="*/ 2147483647 w 21"/>
                <a:gd name="T3" fmla="*/ 2147483647 h 12"/>
                <a:gd name="T4" fmla="*/ 2147483647 w 21"/>
                <a:gd name="T5" fmla="*/ 2147483647 h 12"/>
                <a:gd name="T6" fmla="*/ 2147483647 w 21"/>
                <a:gd name="T7" fmla="*/ 2147483647 h 12"/>
                <a:gd name="T8" fmla="*/ 2147483647 w 21"/>
                <a:gd name="T9" fmla="*/ 2147483647 h 12"/>
                <a:gd name="T10" fmla="*/ 2147483647 w 21"/>
                <a:gd name="T11" fmla="*/ 2147483647 h 12"/>
                <a:gd name="T12" fmla="*/ 2147483647 w 21"/>
                <a:gd name="T13" fmla="*/ 2147483647 h 12"/>
                <a:gd name="T14" fmla="*/ 2147483647 w 21"/>
                <a:gd name="T15" fmla="*/ 2147483647 h 12"/>
                <a:gd name="T16" fmla="*/ 0 w 21"/>
                <a:gd name="T17" fmla="*/ 2147483647 h 12"/>
                <a:gd name="T18" fmla="*/ 2147483647 w 21"/>
                <a:gd name="T19" fmla="*/ 2147483647 h 12"/>
                <a:gd name="T20" fmla="*/ 2147483647 w 21"/>
                <a:gd name="T21" fmla="*/ 2147483647 h 12"/>
                <a:gd name="T22" fmla="*/ 2147483647 w 21"/>
                <a:gd name="T23" fmla="*/ 2147483647 h 12"/>
                <a:gd name="T24" fmla="*/ 2147483647 w 21"/>
                <a:gd name="T25" fmla="*/ 2147483647 h 12"/>
                <a:gd name="T26" fmla="*/ 2147483647 w 21"/>
                <a:gd name="T27" fmla="*/ 2147483647 h 12"/>
                <a:gd name="T28" fmla="*/ 2147483647 w 21"/>
                <a:gd name="T29" fmla="*/ 2147483647 h 12"/>
                <a:gd name="T30" fmla="*/ 2147483647 w 21"/>
                <a:gd name="T31" fmla="*/ 2147483647 h 12"/>
                <a:gd name="T32" fmla="*/ 2147483647 w 21"/>
                <a:gd name="T33" fmla="*/ 2147483647 h 12"/>
                <a:gd name="T34" fmla="*/ 2147483647 w 21"/>
                <a:gd name="T35" fmla="*/ 2147483647 h 12"/>
                <a:gd name="T36" fmla="*/ 2147483647 w 21"/>
                <a:gd name="T37" fmla="*/ 0 h 12"/>
                <a:gd name="T38" fmla="*/ 2147483647 w 21"/>
                <a:gd name="T39" fmla="*/ 0 h 12"/>
                <a:gd name="T40" fmla="*/ 2147483647 w 21"/>
                <a:gd name="T41" fmla="*/ 0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12"/>
                <a:gd name="T65" fmla="*/ 21 w 2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12">
                  <a:moveTo>
                    <a:pt x="15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55"/>
            <p:cNvSpPr>
              <a:spLocks/>
            </p:cNvSpPr>
            <p:nvPr/>
          </p:nvSpPr>
          <p:spPr bwMode="auto">
            <a:xfrm>
              <a:off x="4913313" y="3236913"/>
              <a:ext cx="139700" cy="69850"/>
            </a:xfrm>
            <a:custGeom>
              <a:avLst/>
              <a:gdLst>
                <a:gd name="T0" fmla="*/ 2147483647 w 108"/>
                <a:gd name="T1" fmla="*/ 2147483647 h 54"/>
                <a:gd name="T2" fmla="*/ 2147483647 w 108"/>
                <a:gd name="T3" fmla="*/ 0 h 54"/>
                <a:gd name="T4" fmla="*/ 2147483647 w 108"/>
                <a:gd name="T5" fmla="*/ 0 h 54"/>
                <a:gd name="T6" fmla="*/ 2147483647 w 108"/>
                <a:gd name="T7" fmla="*/ 2147483647 h 54"/>
                <a:gd name="T8" fmla="*/ 2147483647 w 108"/>
                <a:gd name="T9" fmla="*/ 2147483647 h 54"/>
                <a:gd name="T10" fmla="*/ 0 w 108"/>
                <a:gd name="T11" fmla="*/ 2147483647 h 54"/>
                <a:gd name="T12" fmla="*/ 2147483647 w 108"/>
                <a:gd name="T13" fmla="*/ 2147483647 h 54"/>
                <a:gd name="T14" fmla="*/ 2147483647 w 108"/>
                <a:gd name="T15" fmla="*/ 2147483647 h 54"/>
                <a:gd name="T16" fmla="*/ 2147483647 w 108"/>
                <a:gd name="T17" fmla="*/ 2147483647 h 54"/>
                <a:gd name="T18" fmla="*/ 2147483647 w 108"/>
                <a:gd name="T19" fmla="*/ 2147483647 h 54"/>
                <a:gd name="T20" fmla="*/ 2147483647 w 108"/>
                <a:gd name="T21" fmla="*/ 2147483647 h 54"/>
                <a:gd name="T22" fmla="*/ 2147483647 w 108"/>
                <a:gd name="T23" fmla="*/ 2147483647 h 54"/>
                <a:gd name="T24" fmla="*/ 2147483647 w 108"/>
                <a:gd name="T25" fmla="*/ 2147483647 h 54"/>
                <a:gd name="T26" fmla="*/ 2147483647 w 108"/>
                <a:gd name="T27" fmla="*/ 2147483647 h 54"/>
                <a:gd name="T28" fmla="*/ 2147483647 w 108"/>
                <a:gd name="T29" fmla="*/ 2147483647 h 54"/>
                <a:gd name="T30" fmla="*/ 2147483647 w 108"/>
                <a:gd name="T31" fmla="*/ 2147483647 h 54"/>
                <a:gd name="T32" fmla="*/ 2147483647 w 108"/>
                <a:gd name="T33" fmla="*/ 2147483647 h 54"/>
                <a:gd name="T34" fmla="*/ 2147483647 w 108"/>
                <a:gd name="T35" fmla="*/ 2147483647 h 54"/>
                <a:gd name="T36" fmla="*/ 2147483647 w 108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54"/>
                <a:gd name="T59" fmla="*/ 108 w 108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54">
                  <a:moveTo>
                    <a:pt x="66" y="12"/>
                  </a:moveTo>
                  <a:lnTo>
                    <a:pt x="42" y="0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0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42" y="48"/>
                  </a:lnTo>
                  <a:lnTo>
                    <a:pt x="66" y="42"/>
                  </a:lnTo>
                  <a:lnTo>
                    <a:pt x="78" y="36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102" y="12"/>
                  </a:lnTo>
                  <a:lnTo>
                    <a:pt x="90" y="12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6"/>
            <p:cNvSpPr>
              <a:spLocks/>
            </p:cNvSpPr>
            <p:nvPr/>
          </p:nvSpPr>
          <p:spPr bwMode="auto">
            <a:xfrm>
              <a:off x="5060950" y="3440113"/>
              <a:ext cx="174625" cy="149225"/>
            </a:xfrm>
            <a:custGeom>
              <a:avLst/>
              <a:gdLst>
                <a:gd name="T0" fmla="*/ 2147483647 w 132"/>
                <a:gd name="T1" fmla="*/ 2147483647 h 115"/>
                <a:gd name="T2" fmla="*/ 2147483647 w 132"/>
                <a:gd name="T3" fmla="*/ 2147483647 h 115"/>
                <a:gd name="T4" fmla="*/ 0 w 132"/>
                <a:gd name="T5" fmla="*/ 0 h 115"/>
                <a:gd name="T6" fmla="*/ 0 w 132"/>
                <a:gd name="T7" fmla="*/ 2147483647 h 115"/>
                <a:gd name="T8" fmla="*/ 2147483647 w 132"/>
                <a:gd name="T9" fmla="*/ 2147483647 h 115"/>
                <a:gd name="T10" fmla="*/ 0 w 132"/>
                <a:gd name="T11" fmla="*/ 2147483647 h 115"/>
                <a:gd name="T12" fmla="*/ 2147483647 w 132"/>
                <a:gd name="T13" fmla="*/ 2147483647 h 115"/>
                <a:gd name="T14" fmla="*/ 2147483647 w 132"/>
                <a:gd name="T15" fmla="*/ 2147483647 h 115"/>
                <a:gd name="T16" fmla="*/ 2147483647 w 132"/>
                <a:gd name="T17" fmla="*/ 2147483647 h 115"/>
                <a:gd name="T18" fmla="*/ 2147483647 w 132"/>
                <a:gd name="T19" fmla="*/ 2147483647 h 115"/>
                <a:gd name="T20" fmla="*/ 2147483647 w 132"/>
                <a:gd name="T21" fmla="*/ 2147483647 h 115"/>
                <a:gd name="T22" fmla="*/ 2147483647 w 132"/>
                <a:gd name="T23" fmla="*/ 2147483647 h 115"/>
                <a:gd name="T24" fmla="*/ 2147483647 w 132"/>
                <a:gd name="T25" fmla="*/ 2147483647 h 115"/>
                <a:gd name="T26" fmla="*/ 2147483647 w 132"/>
                <a:gd name="T27" fmla="*/ 2147483647 h 115"/>
                <a:gd name="T28" fmla="*/ 2147483647 w 132"/>
                <a:gd name="T29" fmla="*/ 2147483647 h 115"/>
                <a:gd name="T30" fmla="*/ 2147483647 w 132"/>
                <a:gd name="T31" fmla="*/ 2147483647 h 115"/>
                <a:gd name="T32" fmla="*/ 2147483647 w 132"/>
                <a:gd name="T33" fmla="*/ 2147483647 h 115"/>
                <a:gd name="T34" fmla="*/ 2147483647 w 132"/>
                <a:gd name="T35" fmla="*/ 2147483647 h 115"/>
                <a:gd name="T36" fmla="*/ 2147483647 w 132"/>
                <a:gd name="T37" fmla="*/ 2147483647 h 115"/>
                <a:gd name="T38" fmla="*/ 2147483647 w 132"/>
                <a:gd name="T39" fmla="*/ 2147483647 h 115"/>
                <a:gd name="T40" fmla="*/ 2147483647 w 132"/>
                <a:gd name="T41" fmla="*/ 2147483647 h 115"/>
                <a:gd name="T42" fmla="*/ 2147483647 w 132"/>
                <a:gd name="T43" fmla="*/ 2147483647 h 115"/>
                <a:gd name="T44" fmla="*/ 2147483647 w 132"/>
                <a:gd name="T45" fmla="*/ 2147483647 h 115"/>
                <a:gd name="T46" fmla="*/ 2147483647 w 132"/>
                <a:gd name="T47" fmla="*/ 2147483647 h 115"/>
                <a:gd name="T48" fmla="*/ 2147483647 w 132"/>
                <a:gd name="T49" fmla="*/ 0 h 115"/>
                <a:gd name="T50" fmla="*/ 2147483647 w 132"/>
                <a:gd name="T51" fmla="*/ 2147483647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"/>
                <a:gd name="T79" fmla="*/ 0 h 115"/>
                <a:gd name="T80" fmla="*/ 132 w 132"/>
                <a:gd name="T81" fmla="*/ 115 h 1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" h="115">
                  <a:moveTo>
                    <a:pt x="48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30"/>
                  </a:lnTo>
                  <a:lnTo>
                    <a:pt x="0" y="48"/>
                  </a:lnTo>
                  <a:lnTo>
                    <a:pt x="6" y="61"/>
                  </a:lnTo>
                  <a:lnTo>
                    <a:pt x="12" y="73"/>
                  </a:lnTo>
                  <a:lnTo>
                    <a:pt x="48" y="73"/>
                  </a:lnTo>
                  <a:lnTo>
                    <a:pt x="66" y="73"/>
                  </a:lnTo>
                  <a:lnTo>
                    <a:pt x="72" y="67"/>
                  </a:lnTo>
                  <a:lnTo>
                    <a:pt x="72" y="73"/>
                  </a:lnTo>
                  <a:lnTo>
                    <a:pt x="66" y="85"/>
                  </a:lnTo>
                  <a:lnTo>
                    <a:pt x="60" y="91"/>
                  </a:lnTo>
                  <a:lnTo>
                    <a:pt x="66" y="115"/>
                  </a:lnTo>
                  <a:lnTo>
                    <a:pt x="90" y="97"/>
                  </a:lnTo>
                  <a:lnTo>
                    <a:pt x="114" y="97"/>
                  </a:lnTo>
                  <a:lnTo>
                    <a:pt x="126" y="79"/>
                  </a:lnTo>
                  <a:lnTo>
                    <a:pt x="132" y="79"/>
                  </a:lnTo>
                  <a:lnTo>
                    <a:pt x="96" y="67"/>
                  </a:lnTo>
                  <a:lnTo>
                    <a:pt x="90" y="36"/>
                  </a:lnTo>
                  <a:lnTo>
                    <a:pt x="114" y="12"/>
                  </a:lnTo>
                  <a:lnTo>
                    <a:pt x="7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57"/>
            <p:cNvSpPr>
              <a:spLocks/>
            </p:cNvSpPr>
            <p:nvPr/>
          </p:nvSpPr>
          <p:spPr bwMode="auto">
            <a:xfrm>
              <a:off x="4951413" y="3370263"/>
              <a:ext cx="127000" cy="219075"/>
            </a:xfrm>
            <a:custGeom>
              <a:avLst/>
              <a:gdLst>
                <a:gd name="T0" fmla="*/ 2147483647 w 16"/>
                <a:gd name="T1" fmla="*/ 2147483647 h 28"/>
                <a:gd name="T2" fmla="*/ 2147483647 w 16"/>
                <a:gd name="T3" fmla="*/ 2147483647 h 28"/>
                <a:gd name="T4" fmla="*/ 2147483647 w 16"/>
                <a:gd name="T5" fmla="*/ 2147483647 h 28"/>
                <a:gd name="T6" fmla="*/ 2147483647 w 16"/>
                <a:gd name="T7" fmla="*/ 2147483647 h 28"/>
                <a:gd name="T8" fmla="*/ 2147483647 w 16"/>
                <a:gd name="T9" fmla="*/ 2147483647 h 28"/>
                <a:gd name="T10" fmla="*/ 2147483647 w 16"/>
                <a:gd name="T11" fmla="*/ 2147483647 h 28"/>
                <a:gd name="T12" fmla="*/ 2147483647 w 16"/>
                <a:gd name="T13" fmla="*/ 2147483647 h 28"/>
                <a:gd name="T14" fmla="*/ 2147483647 w 16"/>
                <a:gd name="T15" fmla="*/ 2147483647 h 28"/>
                <a:gd name="T16" fmla="*/ 2147483647 w 16"/>
                <a:gd name="T17" fmla="*/ 2147483647 h 28"/>
                <a:gd name="T18" fmla="*/ 2147483647 w 16"/>
                <a:gd name="T19" fmla="*/ 2147483647 h 28"/>
                <a:gd name="T20" fmla="*/ 2147483647 w 16"/>
                <a:gd name="T21" fmla="*/ 2147483647 h 28"/>
                <a:gd name="T22" fmla="*/ 2147483647 w 16"/>
                <a:gd name="T23" fmla="*/ 0 h 28"/>
                <a:gd name="T24" fmla="*/ 2147483647 w 16"/>
                <a:gd name="T25" fmla="*/ 2147483647 h 28"/>
                <a:gd name="T26" fmla="*/ 2147483647 w 16"/>
                <a:gd name="T27" fmla="*/ 2147483647 h 28"/>
                <a:gd name="T28" fmla="*/ 2147483647 w 16"/>
                <a:gd name="T29" fmla="*/ 2147483647 h 28"/>
                <a:gd name="T30" fmla="*/ 2147483647 w 16"/>
                <a:gd name="T31" fmla="*/ 2147483647 h 28"/>
                <a:gd name="T32" fmla="*/ 2147483647 w 16"/>
                <a:gd name="T33" fmla="*/ 2147483647 h 28"/>
                <a:gd name="T34" fmla="*/ 2147483647 w 16"/>
                <a:gd name="T35" fmla="*/ 2147483647 h 28"/>
                <a:gd name="T36" fmla="*/ 0 w 16"/>
                <a:gd name="T37" fmla="*/ 2147483647 h 28"/>
                <a:gd name="T38" fmla="*/ 2147483647 w 16"/>
                <a:gd name="T39" fmla="*/ 2147483647 h 28"/>
                <a:gd name="T40" fmla="*/ 2147483647 w 16"/>
                <a:gd name="T41" fmla="*/ 2147483647 h 28"/>
                <a:gd name="T42" fmla="*/ 2147483647 w 16"/>
                <a:gd name="T43" fmla="*/ 2147483647 h 28"/>
                <a:gd name="T44" fmla="*/ 2147483647 w 16"/>
                <a:gd name="T45" fmla="*/ 2147483647 h 28"/>
                <a:gd name="T46" fmla="*/ 2147483647 w 16"/>
                <a:gd name="T47" fmla="*/ 2147483647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28"/>
                <a:gd name="T74" fmla="*/ 16 w 16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28">
                  <a:moveTo>
                    <a:pt x="9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58"/>
            <p:cNvSpPr>
              <a:spLocks/>
            </p:cNvSpPr>
            <p:nvPr/>
          </p:nvSpPr>
          <p:spPr bwMode="auto">
            <a:xfrm>
              <a:off x="4833938" y="3336925"/>
              <a:ext cx="147637" cy="171450"/>
            </a:xfrm>
            <a:custGeom>
              <a:avLst/>
              <a:gdLst>
                <a:gd name="T0" fmla="*/ 2147483647 w 19"/>
                <a:gd name="T1" fmla="*/ 2147483647 h 22"/>
                <a:gd name="T2" fmla="*/ 2147483647 w 19"/>
                <a:gd name="T3" fmla="*/ 2147483647 h 22"/>
                <a:gd name="T4" fmla="*/ 2147483647 w 19"/>
                <a:gd name="T5" fmla="*/ 2147483647 h 22"/>
                <a:gd name="T6" fmla="*/ 2147483647 w 19"/>
                <a:gd name="T7" fmla="*/ 2147483647 h 22"/>
                <a:gd name="T8" fmla="*/ 2147483647 w 19"/>
                <a:gd name="T9" fmla="*/ 2147483647 h 22"/>
                <a:gd name="T10" fmla="*/ 2147483647 w 19"/>
                <a:gd name="T11" fmla="*/ 2147483647 h 22"/>
                <a:gd name="T12" fmla="*/ 2147483647 w 19"/>
                <a:gd name="T13" fmla="*/ 2147483647 h 22"/>
                <a:gd name="T14" fmla="*/ 2147483647 w 19"/>
                <a:gd name="T15" fmla="*/ 2147483647 h 22"/>
                <a:gd name="T16" fmla="*/ 2147483647 w 19"/>
                <a:gd name="T17" fmla="*/ 0 h 22"/>
                <a:gd name="T18" fmla="*/ 2147483647 w 19"/>
                <a:gd name="T19" fmla="*/ 2147483647 h 22"/>
                <a:gd name="T20" fmla="*/ 2147483647 w 19"/>
                <a:gd name="T21" fmla="*/ 2147483647 h 22"/>
                <a:gd name="T22" fmla="*/ 0 w 19"/>
                <a:gd name="T23" fmla="*/ 2147483647 h 22"/>
                <a:gd name="T24" fmla="*/ 0 w 19"/>
                <a:gd name="T25" fmla="*/ 2147483647 h 22"/>
                <a:gd name="T26" fmla="*/ 0 w 19"/>
                <a:gd name="T27" fmla="*/ 2147483647 h 22"/>
                <a:gd name="T28" fmla="*/ 2147483647 w 19"/>
                <a:gd name="T29" fmla="*/ 2147483647 h 22"/>
                <a:gd name="T30" fmla="*/ 2147483647 w 19"/>
                <a:gd name="T31" fmla="*/ 2147483647 h 22"/>
                <a:gd name="T32" fmla="*/ 2147483647 w 19"/>
                <a:gd name="T33" fmla="*/ 2147483647 h 22"/>
                <a:gd name="T34" fmla="*/ 2147483647 w 19"/>
                <a:gd name="T35" fmla="*/ 2147483647 h 22"/>
                <a:gd name="T36" fmla="*/ 2147483647 w 19"/>
                <a:gd name="T37" fmla="*/ 2147483647 h 22"/>
                <a:gd name="T38" fmla="*/ 2147483647 w 19"/>
                <a:gd name="T39" fmla="*/ 2147483647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"/>
                <a:gd name="T61" fmla="*/ 0 h 22"/>
                <a:gd name="T62" fmla="*/ 19 w 19"/>
                <a:gd name="T63" fmla="*/ 22 h 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" h="22">
                  <a:moveTo>
                    <a:pt x="19" y="13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2" y="4"/>
                    <a:pt x="12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17"/>
                    <a:pt x="16" y="17"/>
                    <a:pt x="16" y="17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59"/>
            <p:cNvSpPr>
              <a:spLocks/>
            </p:cNvSpPr>
            <p:nvPr/>
          </p:nvSpPr>
          <p:spPr bwMode="auto">
            <a:xfrm>
              <a:off x="4991100" y="3009900"/>
              <a:ext cx="77788" cy="47625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36"/>
                <a:gd name="T32" fmla="*/ 60 w 60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60"/>
            <p:cNvSpPr>
              <a:spLocks/>
            </p:cNvSpPr>
            <p:nvPr/>
          </p:nvSpPr>
          <p:spPr bwMode="auto">
            <a:xfrm>
              <a:off x="4849813" y="3033713"/>
              <a:ext cx="242887" cy="217487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8"/>
                <a:gd name="T101" fmla="*/ 31 w 31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61"/>
            <p:cNvSpPr>
              <a:spLocks/>
            </p:cNvSpPr>
            <p:nvPr/>
          </p:nvSpPr>
          <p:spPr bwMode="auto">
            <a:xfrm>
              <a:off x="4652963" y="3314700"/>
              <a:ext cx="109537" cy="60325"/>
            </a:xfrm>
            <a:custGeom>
              <a:avLst/>
              <a:gdLst>
                <a:gd name="T0" fmla="*/ 2147483647 w 84"/>
                <a:gd name="T1" fmla="*/ 2147483647 h 48"/>
                <a:gd name="T2" fmla="*/ 2147483647 w 84"/>
                <a:gd name="T3" fmla="*/ 2147483647 h 48"/>
                <a:gd name="T4" fmla="*/ 2147483647 w 84"/>
                <a:gd name="T5" fmla="*/ 0 h 48"/>
                <a:gd name="T6" fmla="*/ 2147483647 w 84"/>
                <a:gd name="T7" fmla="*/ 2147483647 h 48"/>
                <a:gd name="T8" fmla="*/ 2147483647 w 84"/>
                <a:gd name="T9" fmla="*/ 0 h 48"/>
                <a:gd name="T10" fmla="*/ 2147483647 w 84"/>
                <a:gd name="T11" fmla="*/ 0 h 48"/>
                <a:gd name="T12" fmla="*/ 2147483647 w 84"/>
                <a:gd name="T13" fmla="*/ 2147483647 h 48"/>
                <a:gd name="T14" fmla="*/ 0 w 84"/>
                <a:gd name="T15" fmla="*/ 2147483647 h 48"/>
                <a:gd name="T16" fmla="*/ 0 w 84"/>
                <a:gd name="T17" fmla="*/ 2147483647 h 48"/>
                <a:gd name="T18" fmla="*/ 2147483647 w 84"/>
                <a:gd name="T19" fmla="*/ 2147483647 h 48"/>
                <a:gd name="T20" fmla="*/ 2147483647 w 84"/>
                <a:gd name="T21" fmla="*/ 2147483647 h 48"/>
                <a:gd name="T22" fmla="*/ 2147483647 w 84"/>
                <a:gd name="T23" fmla="*/ 2147483647 h 48"/>
                <a:gd name="T24" fmla="*/ 2147483647 w 84"/>
                <a:gd name="T25" fmla="*/ 2147483647 h 48"/>
                <a:gd name="T26" fmla="*/ 2147483647 w 84"/>
                <a:gd name="T27" fmla="*/ 2147483647 h 48"/>
                <a:gd name="T28" fmla="*/ 2147483647 w 84"/>
                <a:gd name="T29" fmla="*/ 2147483647 h 48"/>
                <a:gd name="T30" fmla="*/ 2147483647 w 84"/>
                <a:gd name="T31" fmla="*/ 2147483647 h 48"/>
                <a:gd name="T32" fmla="*/ 2147483647 w 84"/>
                <a:gd name="T33" fmla="*/ 2147483647 h 48"/>
                <a:gd name="T34" fmla="*/ 2147483647 w 84"/>
                <a:gd name="T35" fmla="*/ 2147483647 h 48"/>
                <a:gd name="T36" fmla="*/ 2147483647 w 84"/>
                <a:gd name="T37" fmla="*/ 2147483647 h 48"/>
                <a:gd name="T38" fmla="*/ 2147483647 w 84"/>
                <a:gd name="T39" fmla="*/ 2147483647 h 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48"/>
                <a:gd name="T62" fmla="*/ 84 w 84"/>
                <a:gd name="T63" fmla="*/ 48 h 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48">
                  <a:moveTo>
                    <a:pt x="66" y="12"/>
                  </a:moveTo>
                  <a:lnTo>
                    <a:pt x="60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66" y="36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62"/>
            <p:cNvSpPr>
              <a:spLocks/>
            </p:cNvSpPr>
            <p:nvPr/>
          </p:nvSpPr>
          <p:spPr bwMode="auto">
            <a:xfrm>
              <a:off x="4700588" y="2908300"/>
              <a:ext cx="71437" cy="125413"/>
            </a:xfrm>
            <a:custGeom>
              <a:avLst/>
              <a:gdLst>
                <a:gd name="T0" fmla="*/ 2147483647 w 9"/>
                <a:gd name="T1" fmla="*/ 2147483647 h 16"/>
                <a:gd name="T2" fmla="*/ 2147483647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2147483647 h 16"/>
                <a:gd name="T14" fmla="*/ 2147483647 w 9"/>
                <a:gd name="T15" fmla="*/ 0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0 w 9"/>
                <a:gd name="T21" fmla="*/ 2147483647 h 16"/>
                <a:gd name="T22" fmla="*/ 0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6" y="16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5" y="11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63"/>
            <p:cNvSpPr>
              <a:spLocks/>
            </p:cNvSpPr>
            <p:nvPr/>
          </p:nvSpPr>
          <p:spPr bwMode="auto">
            <a:xfrm>
              <a:off x="4567238" y="3165475"/>
              <a:ext cx="85725" cy="77788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2147483647 h 60"/>
                <a:gd name="T14" fmla="*/ 2147483647 w 66"/>
                <a:gd name="T15" fmla="*/ 2147483647 h 60"/>
                <a:gd name="T16" fmla="*/ 2147483647 w 66"/>
                <a:gd name="T17" fmla="*/ 2147483647 h 60"/>
                <a:gd name="T18" fmla="*/ 2147483647 w 66"/>
                <a:gd name="T19" fmla="*/ 2147483647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0 h 60"/>
                <a:gd name="T28" fmla="*/ 2147483647 w 66"/>
                <a:gd name="T29" fmla="*/ 2147483647 h 60"/>
                <a:gd name="T30" fmla="*/ 0 w 66"/>
                <a:gd name="T31" fmla="*/ 2147483647 h 60"/>
                <a:gd name="T32" fmla="*/ 2147483647 w 66"/>
                <a:gd name="T33" fmla="*/ 2147483647 h 60"/>
                <a:gd name="T34" fmla="*/ 2147483647 w 66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60"/>
                <a:gd name="T56" fmla="*/ 66 w 66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60">
                  <a:moveTo>
                    <a:pt x="18" y="30"/>
                  </a:moveTo>
                  <a:lnTo>
                    <a:pt x="24" y="42"/>
                  </a:lnTo>
                  <a:lnTo>
                    <a:pt x="36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64"/>
            <p:cNvSpPr>
              <a:spLocks/>
            </p:cNvSpPr>
            <p:nvPr/>
          </p:nvSpPr>
          <p:spPr bwMode="auto">
            <a:xfrm>
              <a:off x="4503738" y="4056063"/>
              <a:ext cx="393700" cy="290512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223"/>
                <a:gd name="T86" fmla="*/ 300 w 300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65"/>
            <p:cNvSpPr>
              <a:spLocks/>
            </p:cNvSpPr>
            <p:nvPr/>
          </p:nvSpPr>
          <p:spPr bwMode="auto">
            <a:xfrm>
              <a:off x="4503738" y="4056063"/>
              <a:ext cx="393700" cy="290512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223"/>
                <a:gd name="T86" fmla="*/ 300 w 300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66"/>
            <p:cNvSpPr>
              <a:spLocks/>
            </p:cNvSpPr>
            <p:nvPr/>
          </p:nvSpPr>
          <p:spPr bwMode="auto">
            <a:xfrm>
              <a:off x="4198938" y="4016375"/>
              <a:ext cx="407987" cy="384175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49"/>
                <a:gd name="T113" fmla="*/ 52 w 52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67"/>
            <p:cNvSpPr>
              <a:spLocks/>
            </p:cNvSpPr>
            <p:nvPr/>
          </p:nvSpPr>
          <p:spPr bwMode="auto">
            <a:xfrm>
              <a:off x="5526088" y="4370388"/>
              <a:ext cx="234950" cy="317500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0"/>
                <a:gd name="T67" fmla="*/ 0 h 246"/>
                <a:gd name="T68" fmla="*/ 180 w 180"/>
                <a:gd name="T69" fmla="*/ 246 h 2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68"/>
            <p:cNvSpPr>
              <a:spLocks/>
            </p:cNvSpPr>
            <p:nvPr/>
          </p:nvSpPr>
          <p:spPr bwMode="auto">
            <a:xfrm>
              <a:off x="4849813" y="4346575"/>
              <a:ext cx="31750" cy="123825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96"/>
                <a:gd name="T26" fmla="*/ 24 w 24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69"/>
            <p:cNvSpPr>
              <a:spLocks/>
            </p:cNvSpPr>
            <p:nvPr/>
          </p:nvSpPr>
          <p:spPr bwMode="auto">
            <a:xfrm>
              <a:off x="4849813" y="4346575"/>
              <a:ext cx="31750" cy="123825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96"/>
                <a:gd name="T23" fmla="*/ 24 w 2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70"/>
            <p:cNvSpPr>
              <a:spLocks/>
            </p:cNvSpPr>
            <p:nvPr/>
          </p:nvSpPr>
          <p:spPr bwMode="auto">
            <a:xfrm>
              <a:off x="4833938" y="4065588"/>
              <a:ext cx="258762" cy="404812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8"/>
                <a:gd name="T79" fmla="*/ 0 h 313"/>
                <a:gd name="T80" fmla="*/ 198 w 198"/>
                <a:gd name="T81" fmla="*/ 313 h 3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71"/>
            <p:cNvSpPr>
              <a:spLocks/>
            </p:cNvSpPr>
            <p:nvPr/>
          </p:nvSpPr>
          <p:spPr bwMode="auto">
            <a:xfrm>
              <a:off x="4833938" y="4065588"/>
              <a:ext cx="258762" cy="404812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313"/>
                <a:gd name="T77" fmla="*/ 198 w 198"/>
                <a:gd name="T78" fmla="*/ 313 h 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72"/>
            <p:cNvSpPr>
              <a:spLocks/>
            </p:cNvSpPr>
            <p:nvPr/>
          </p:nvSpPr>
          <p:spPr bwMode="auto">
            <a:xfrm>
              <a:off x="4913313" y="5211763"/>
              <a:ext cx="398462" cy="354012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45"/>
                <a:gd name="T92" fmla="*/ 51 w 51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73"/>
            <p:cNvSpPr>
              <a:spLocks/>
            </p:cNvSpPr>
            <p:nvPr/>
          </p:nvSpPr>
          <p:spPr bwMode="auto">
            <a:xfrm>
              <a:off x="4999038" y="5095875"/>
              <a:ext cx="236537" cy="234950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0"/>
                <a:gd name="T67" fmla="*/ 0 h 180"/>
                <a:gd name="T68" fmla="*/ 180 w 180"/>
                <a:gd name="T69" fmla="*/ 180 h 1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74"/>
            <p:cNvSpPr>
              <a:spLocks/>
            </p:cNvSpPr>
            <p:nvPr/>
          </p:nvSpPr>
          <p:spPr bwMode="auto">
            <a:xfrm>
              <a:off x="5241925" y="4914900"/>
              <a:ext cx="268288" cy="422275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75"/>
            <p:cNvSpPr>
              <a:spLocks/>
            </p:cNvSpPr>
            <p:nvPr/>
          </p:nvSpPr>
          <p:spPr bwMode="auto">
            <a:xfrm>
              <a:off x="5241925" y="4673600"/>
              <a:ext cx="260350" cy="265113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4"/>
                <a:gd name="T83" fmla="*/ 33 w 33"/>
                <a:gd name="T84" fmla="*/ 34 h 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76"/>
            <p:cNvSpPr>
              <a:spLocks/>
            </p:cNvSpPr>
            <p:nvPr/>
          </p:nvSpPr>
          <p:spPr bwMode="auto">
            <a:xfrm>
              <a:off x="4802188" y="4797425"/>
              <a:ext cx="298450" cy="298450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38"/>
                <a:gd name="T77" fmla="*/ 38 w 38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77"/>
            <p:cNvSpPr>
              <a:spLocks/>
            </p:cNvSpPr>
            <p:nvPr/>
          </p:nvSpPr>
          <p:spPr bwMode="auto">
            <a:xfrm>
              <a:off x="4802188" y="4516438"/>
              <a:ext cx="463550" cy="460375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59"/>
                <a:gd name="T122" fmla="*/ 59 w 59"/>
                <a:gd name="T123" fmla="*/ 59 h 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78"/>
            <p:cNvSpPr>
              <a:spLocks/>
            </p:cNvSpPr>
            <p:nvPr/>
          </p:nvSpPr>
          <p:spPr bwMode="auto">
            <a:xfrm>
              <a:off x="5319713" y="4203700"/>
              <a:ext cx="369887" cy="354013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"/>
                <a:gd name="T91" fmla="*/ 0 h 45"/>
                <a:gd name="T92" fmla="*/ 47 w 47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79"/>
            <p:cNvSpPr>
              <a:spLocks/>
            </p:cNvSpPr>
            <p:nvPr/>
          </p:nvSpPr>
          <p:spPr bwMode="auto">
            <a:xfrm>
              <a:off x="5343525" y="4532313"/>
              <a:ext cx="204788" cy="234950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"/>
                <a:gd name="T70" fmla="*/ 0 h 30"/>
                <a:gd name="T71" fmla="*/ 26 w 26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80"/>
            <p:cNvSpPr>
              <a:spLocks/>
            </p:cNvSpPr>
            <p:nvPr/>
          </p:nvSpPr>
          <p:spPr bwMode="auto">
            <a:xfrm>
              <a:off x="5122863" y="5040313"/>
              <a:ext cx="188912" cy="179387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3"/>
                <a:gd name="T56" fmla="*/ 24 w 24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81"/>
            <p:cNvSpPr>
              <a:spLocks/>
            </p:cNvSpPr>
            <p:nvPr/>
          </p:nvSpPr>
          <p:spPr bwMode="auto">
            <a:xfrm>
              <a:off x="5053013" y="4557713"/>
              <a:ext cx="338137" cy="544512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"/>
                <a:gd name="T184" fmla="*/ 0 h 70"/>
                <a:gd name="T185" fmla="*/ 43 w 43"/>
                <a:gd name="T186" fmla="*/ 70 h 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82"/>
            <p:cNvSpPr>
              <a:spLocks/>
            </p:cNvSpPr>
            <p:nvPr/>
          </p:nvSpPr>
          <p:spPr bwMode="auto">
            <a:xfrm>
              <a:off x="4379913" y="4275138"/>
              <a:ext cx="187325" cy="14128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9"/>
                <a:gd name="T62" fmla="*/ 144 w 144"/>
                <a:gd name="T63" fmla="*/ 109 h 1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83"/>
            <p:cNvSpPr>
              <a:spLocks/>
            </p:cNvSpPr>
            <p:nvPr/>
          </p:nvSpPr>
          <p:spPr bwMode="auto">
            <a:xfrm>
              <a:off x="4379913" y="4275138"/>
              <a:ext cx="187325" cy="14128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109"/>
                <a:gd name="T59" fmla="*/ 144 w 144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84"/>
            <p:cNvSpPr>
              <a:spLocks/>
            </p:cNvSpPr>
            <p:nvPr/>
          </p:nvSpPr>
          <p:spPr bwMode="auto">
            <a:xfrm>
              <a:off x="4503738" y="4378325"/>
              <a:ext cx="23812" cy="6350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6"/>
                <a:gd name="T14" fmla="*/ 18 w 1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85"/>
            <p:cNvSpPr>
              <a:spLocks/>
            </p:cNvSpPr>
            <p:nvPr/>
          </p:nvSpPr>
          <p:spPr bwMode="auto">
            <a:xfrm>
              <a:off x="4503738" y="4378325"/>
              <a:ext cx="23812" cy="6350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386"/>
            <p:cNvSpPr>
              <a:spLocks/>
            </p:cNvSpPr>
            <p:nvPr/>
          </p:nvSpPr>
          <p:spPr bwMode="auto">
            <a:xfrm>
              <a:off x="4425950" y="4384675"/>
              <a:ext cx="101600" cy="131763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02"/>
                <a:gd name="T41" fmla="*/ 78 w 78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387"/>
            <p:cNvSpPr>
              <a:spLocks/>
            </p:cNvSpPr>
            <p:nvPr/>
          </p:nvSpPr>
          <p:spPr bwMode="auto">
            <a:xfrm>
              <a:off x="4576763" y="4283075"/>
              <a:ext cx="296862" cy="266700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8"/>
                <a:gd name="T82" fmla="*/ 0 h 205"/>
                <a:gd name="T83" fmla="*/ 228 w 228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388"/>
            <p:cNvSpPr>
              <a:spLocks/>
            </p:cNvSpPr>
            <p:nvPr/>
          </p:nvSpPr>
          <p:spPr bwMode="auto">
            <a:xfrm>
              <a:off x="4865688" y="4384675"/>
              <a:ext cx="320675" cy="187325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6"/>
                <a:gd name="T67" fmla="*/ 0 h 144"/>
                <a:gd name="T68" fmla="*/ 246 w 246"/>
                <a:gd name="T69" fmla="*/ 144 h 1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389"/>
            <p:cNvSpPr>
              <a:spLocks/>
            </p:cNvSpPr>
            <p:nvPr/>
          </p:nvSpPr>
          <p:spPr bwMode="auto">
            <a:xfrm>
              <a:off x="4772025" y="4557713"/>
              <a:ext cx="195263" cy="233362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"/>
                <a:gd name="T67" fmla="*/ 0 h 180"/>
                <a:gd name="T68" fmla="*/ 150 w 150"/>
                <a:gd name="T69" fmla="*/ 180 h 1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390"/>
            <p:cNvSpPr>
              <a:spLocks/>
            </p:cNvSpPr>
            <p:nvPr/>
          </p:nvSpPr>
          <p:spPr bwMode="auto">
            <a:xfrm>
              <a:off x="4732338" y="4605338"/>
              <a:ext cx="117475" cy="130175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102"/>
                <a:gd name="T41" fmla="*/ 90 w 90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91"/>
            <p:cNvSpPr>
              <a:spLocks/>
            </p:cNvSpPr>
            <p:nvPr/>
          </p:nvSpPr>
          <p:spPr bwMode="auto">
            <a:xfrm>
              <a:off x="4700588" y="4346575"/>
              <a:ext cx="187325" cy="258763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98"/>
                <a:gd name="T68" fmla="*/ 144 w 144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92"/>
            <p:cNvSpPr>
              <a:spLocks/>
            </p:cNvSpPr>
            <p:nvPr/>
          </p:nvSpPr>
          <p:spPr bwMode="auto">
            <a:xfrm>
              <a:off x="4700588" y="4346575"/>
              <a:ext cx="187325" cy="258763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98"/>
                <a:gd name="T65" fmla="*/ 144 w 144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93"/>
            <p:cNvSpPr>
              <a:spLocks/>
            </p:cNvSpPr>
            <p:nvPr/>
          </p:nvSpPr>
          <p:spPr bwMode="auto">
            <a:xfrm>
              <a:off x="4527550" y="4337050"/>
              <a:ext cx="63500" cy="157163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0"/>
                <a:gd name="T47" fmla="*/ 48 w 48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94"/>
            <p:cNvSpPr>
              <a:spLocks/>
            </p:cNvSpPr>
            <p:nvPr/>
          </p:nvSpPr>
          <p:spPr bwMode="auto">
            <a:xfrm>
              <a:off x="4503738" y="4378325"/>
              <a:ext cx="55562" cy="12382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96"/>
                <a:gd name="T32" fmla="*/ 42 w 42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95"/>
            <p:cNvSpPr>
              <a:spLocks/>
            </p:cNvSpPr>
            <p:nvPr/>
          </p:nvSpPr>
          <p:spPr bwMode="auto">
            <a:xfrm>
              <a:off x="4795838" y="5073650"/>
              <a:ext cx="320675" cy="325438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6"/>
                <a:gd name="T85" fmla="*/ 0 h 252"/>
                <a:gd name="T86" fmla="*/ 246 w 246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96"/>
            <p:cNvSpPr>
              <a:spLocks/>
            </p:cNvSpPr>
            <p:nvPr/>
          </p:nvSpPr>
          <p:spPr bwMode="auto">
            <a:xfrm>
              <a:off x="4527550" y="4181475"/>
              <a:ext cx="79375" cy="93663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97"/>
            <p:cNvSpPr>
              <a:spLocks/>
            </p:cNvSpPr>
            <p:nvPr/>
          </p:nvSpPr>
          <p:spPr bwMode="auto">
            <a:xfrm>
              <a:off x="220663" y="2108200"/>
              <a:ext cx="676275" cy="922338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709"/>
                <a:gd name="T146" fmla="*/ 516 w 516"/>
                <a:gd name="T147" fmla="*/ 709 h 7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98"/>
            <p:cNvSpPr>
              <a:spLocks/>
            </p:cNvSpPr>
            <p:nvPr/>
          </p:nvSpPr>
          <p:spPr bwMode="auto">
            <a:xfrm>
              <a:off x="896938" y="2070100"/>
              <a:ext cx="2119312" cy="1452563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2"/>
                <a:gd name="T187" fmla="*/ 0 h 1117"/>
                <a:gd name="T188" fmla="*/ 1622 w 1622"/>
                <a:gd name="T189" fmla="*/ 1117 h 11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99"/>
            <p:cNvSpPr>
              <a:spLocks/>
            </p:cNvSpPr>
            <p:nvPr/>
          </p:nvSpPr>
          <p:spPr bwMode="auto">
            <a:xfrm>
              <a:off x="1296988" y="3279775"/>
              <a:ext cx="1435100" cy="741363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9"/>
                <a:gd name="T103" fmla="*/ 0 h 571"/>
                <a:gd name="T104" fmla="*/ 1099 w 1099"/>
                <a:gd name="T105" fmla="*/ 571 h 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400"/>
            <p:cNvSpPr>
              <a:spLocks/>
            </p:cNvSpPr>
            <p:nvPr/>
          </p:nvSpPr>
          <p:spPr bwMode="auto">
            <a:xfrm>
              <a:off x="2212975" y="4286250"/>
              <a:ext cx="111125" cy="112713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1"/>
            <p:cNvSpPr>
              <a:spLocks/>
            </p:cNvSpPr>
            <p:nvPr/>
          </p:nvSpPr>
          <p:spPr bwMode="auto">
            <a:xfrm>
              <a:off x="2252663" y="4389438"/>
              <a:ext cx="95250" cy="69850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02"/>
            <p:cNvSpPr>
              <a:spLocks/>
            </p:cNvSpPr>
            <p:nvPr/>
          </p:nvSpPr>
          <p:spPr bwMode="auto">
            <a:xfrm>
              <a:off x="2339975" y="4429125"/>
              <a:ext cx="141288" cy="60325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8"/>
                <a:gd name="T41" fmla="*/ 18 w 1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03"/>
            <p:cNvSpPr>
              <a:spLocks/>
            </p:cNvSpPr>
            <p:nvPr/>
          </p:nvSpPr>
          <p:spPr bwMode="auto">
            <a:xfrm>
              <a:off x="2433638" y="4359275"/>
              <a:ext cx="290512" cy="319088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41"/>
                <a:gd name="T77" fmla="*/ 37 w 37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04"/>
            <p:cNvSpPr>
              <a:spLocks/>
            </p:cNvSpPr>
            <p:nvPr/>
          </p:nvSpPr>
          <p:spPr bwMode="auto">
            <a:xfrm>
              <a:off x="2528888" y="4624388"/>
              <a:ext cx="195262" cy="139700"/>
            </a:xfrm>
            <a:custGeom>
              <a:avLst/>
              <a:gdLst>
                <a:gd name="T0" fmla="*/ 0 w 150"/>
                <a:gd name="T1" fmla="*/ 2147483647 h 108"/>
                <a:gd name="T2" fmla="*/ 0 w 150"/>
                <a:gd name="T3" fmla="*/ 2147483647 h 108"/>
                <a:gd name="T4" fmla="*/ 2147483647 w 150"/>
                <a:gd name="T5" fmla="*/ 2147483647 h 108"/>
                <a:gd name="T6" fmla="*/ 2147483647 w 150"/>
                <a:gd name="T7" fmla="*/ 2147483647 h 108"/>
                <a:gd name="T8" fmla="*/ 2147483647 w 150"/>
                <a:gd name="T9" fmla="*/ 2147483647 h 108"/>
                <a:gd name="T10" fmla="*/ 2147483647 w 150"/>
                <a:gd name="T11" fmla="*/ 2147483647 h 108"/>
                <a:gd name="T12" fmla="*/ 2147483647 w 150"/>
                <a:gd name="T13" fmla="*/ 2147483647 h 108"/>
                <a:gd name="T14" fmla="*/ 2147483647 w 150"/>
                <a:gd name="T15" fmla="*/ 2147483647 h 108"/>
                <a:gd name="T16" fmla="*/ 2147483647 w 150"/>
                <a:gd name="T17" fmla="*/ 2147483647 h 108"/>
                <a:gd name="T18" fmla="*/ 2147483647 w 150"/>
                <a:gd name="T19" fmla="*/ 2147483647 h 108"/>
                <a:gd name="T20" fmla="*/ 2147483647 w 150"/>
                <a:gd name="T21" fmla="*/ 2147483647 h 108"/>
                <a:gd name="T22" fmla="*/ 2147483647 w 150"/>
                <a:gd name="T23" fmla="*/ 0 h 108"/>
                <a:gd name="T24" fmla="*/ 0 w 150"/>
                <a:gd name="T25" fmla="*/ 2147483647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0"/>
                <a:gd name="T40" fmla="*/ 0 h 108"/>
                <a:gd name="T41" fmla="*/ 150 w 150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05"/>
            <p:cNvSpPr>
              <a:spLocks/>
            </p:cNvSpPr>
            <p:nvPr/>
          </p:nvSpPr>
          <p:spPr bwMode="auto">
            <a:xfrm>
              <a:off x="2528888" y="4624388"/>
              <a:ext cx="195262" cy="139700"/>
            </a:xfrm>
            <a:custGeom>
              <a:avLst/>
              <a:gdLst>
                <a:gd name="T0" fmla="*/ 0 w 150"/>
                <a:gd name="T1" fmla="*/ 2147483647 h 108"/>
                <a:gd name="T2" fmla="*/ 0 w 150"/>
                <a:gd name="T3" fmla="*/ 2147483647 h 108"/>
                <a:gd name="T4" fmla="*/ 2147483647 w 150"/>
                <a:gd name="T5" fmla="*/ 2147483647 h 108"/>
                <a:gd name="T6" fmla="*/ 2147483647 w 150"/>
                <a:gd name="T7" fmla="*/ 2147483647 h 108"/>
                <a:gd name="T8" fmla="*/ 2147483647 w 150"/>
                <a:gd name="T9" fmla="*/ 2147483647 h 108"/>
                <a:gd name="T10" fmla="*/ 2147483647 w 150"/>
                <a:gd name="T11" fmla="*/ 2147483647 h 108"/>
                <a:gd name="T12" fmla="*/ 2147483647 w 150"/>
                <a:gd name="T13" fmla="*/ 2147483647 h 108"/>
                <a:gd name="T14" fmla="*/ 2147483647 w 150"/>
                <a:gd name="T15" fmla="*/ 2147483647 h 108"/>
                <a:gd name="T16" fmla="*/ 2147483647 w 150"/>
                <a:gd name="T17" fmla="*/ 2147483647 h 108"/>
                <a:gd name="T18" fmla="*/ 2147483647 w 150"/>
                <a:gd name="T19" fmla="*/ 2147483647 h 108"/>
                <a:gd name="T20" fmla="*/ 2147483647 w 150"/>
                <a:gd name="T21" fmla="*/ 2147483647 h 108"/>
                <a:gd name="T22" fmla="*/ 2147483647 w 150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108"/>
                <a:gd name="T38" fmla="*/ 150 w 150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06"/>
            <p:cNvSpPr>
              <a:spLocks/>
            </p:cNvSpPr>
            <p:nvPr/>
          </p:nvSpPr>
          <p:spPr bwMode="auto">
            <a:xfrm>
              <a:off x="2873375" y="4451350"/>
              <a:ext cx="117475" cy="179388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38"/>
                <a:gd name="T56" fmla="*/ 90 w 90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07"/>
            <p:cNvSpPr>
              <a:spLocks/>
            </p:cNvSpPr>
            <p:nvPr/>
          </p:nvSpPr>
          <p:spPr bwMode="auto">
            <a:xfrm>
              <a:off x="2873375" y="4451350"/>
              <a:ext cx="117475" cy="179388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38"/>
                <a:gd name="T56" fmla="*/ 90 w 90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08"/>
            <p:cNvSpPr>
              <a:spLocks/>
            </p:cNvSpPr>
            <p:nvPr/>
          </p:nvSpPr>
          <p:spPr bwMode="auto">
            <a:xfrm>
              <a:off x="3048000" y="4522788"/>
              <a:ext cx="76200" cy="93662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72"/>
                <a:gd name="T29" fmla="*/ 60 w 60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09"/>
            <p:cNvSpPr>
              <a:spLocks/>
            </p:cNvSpPr>
            <p:nvPr/>
          </p:nvSpPr>
          <p:spPr bwMode="auto">
            <a:xfrm>
              <a:off x="2576513" y="5218113"/>
              <a:ext cx="484187" cy="1006475"/>
            </a:xfrm>
            <a:custGeom>
              <a:avLst/>
              <a:gdLst>
                <a:gd name="T0" fmla="*/ 2147483647 w 62"/>
                <a:gd name="T1" fmla="*/ 2147483647 h 129"/>
                <a:gd name="T2" fmla="*/ 2147483647 w 62"/>
                <a:gd name="T3" fmla="*/ 2147483647 h 129"/>
                <a:gd name="T4" fmla="*/ 2147483647 w 62"/>
                <a:gd name="T5" fmla="*/ 2147483647 h 129"/>
                <a:gd name="T6" fmla="*/ 2147483647 w 62"/>
                <a:gd name="T7" fmla="*/ 2147483647 h 129"/>
                <a:gd name="T8" fmla="*/ 2147483647 w 62"/>
                <a:gd name="T9" fmla="*/ 2147483647 h 129"/>
                <a:gd name="T10" fmla="*/ 2147483647 w 62"/>
                <a:gd name="T11" fmla="*/ 2147483647 h 129"/>
                <a:gd name="T12" fmla="*/ 2147483647 w 62"/>
                <a:gd name="T13" fmla="*/ 2147483647 h 129"/>
                <a:gd name="T14" fmla="*/ 2147483647 w 62"/>
                <a:gd name="T15" fmla="*/ 2147483647 h 129"/>
                <a:gd name="T16" fmla="*/ 2147483647 w 62"/>
                <a:gd name="T17" fmla="*/ 2147483647 h 129"/>
                <a:gd name="T18" fmla="*/ 2147483647 w 62"/>
                <a:gd name="T19" fmla="*/ 2147483647 h 129"/>
                <a:gd name="T20" fmla="*/ 2147483647 w 62"/>
                <a:gd name="T21" fmla="*/ 2147483647 h 129"/>
                <a:gd name="T22" fmla="*/ 2147483647 w 62"/>
                <a:gd name="T23" fmla="*/ 2147483647 h 129"/>
                <a:gd name="T24" fmla="*/ 2147483647 w 62"/>
                <a:gd name="T25" fmla="*/ 2147483647 h 129"/>
                <a:gd name="T26" fmla="*/ 2147483647 w 62"/>
                <a:gd name="T27" fmla="*/ 2147483647 h 129"/>
                <a:gd name="T28" fmla="*/ 2147483647 w 62"/>
                <a:gd name="T29" fmla="*/ 2147483647 h 129"/>
                <a:gd name="T30" fmla="*/ 2147483647 w 62"/>
                <a:gd name="T31" fmla="*/ 0 h 129"/>
                <a:gd name="T32" fmla="*/ 2147483647 w 62"/>
                <a:gd name="T33" fmla="*/ 0 h 129"/>
                <a:gd name="T34" fmla="*/ 2147483647 w 62"/>
                <a:gd name="T35" fmla="*/ 2147483647 h 129"/>
                <a:gd name="T36" fmla="*/ 2147483647 w 62"/>
                <a:gd name="T37" fmla="*/ 2147483647 h 129"/>
                <a:gd name="T38" fmla="*/ 2147483647 w 62"/>
                <a:gd name="T39" fmla="*/ 2147483647 h 129"/>
                <a:gd name="T40" fmla="*/ 2147483647 w 62"/>
                <a:gd name="T41" fmla="*/ 2147483647 h 129"/>
                <a:gd name="T42" fmla="*/ 2147483647 w 62"/>
                <a:gd name="T43" fmla="*/ 2147483647 h 129"/>
                <a:gd name="T44" fmla="*/ 2147483647 w 62"/>
                <a:gd name="T45" fmla="*/ 2147483647 h 129"/>
                <a:gd name="T46" fmla="*/ 2147483647 w 62"/>
                <a:gd name="T47" fmla="*/ 2147483647 h 129"/>
                <a:gd name="T48" fmla="*/ 2147483647 w 62"/>
                <a:gd name="T49" fmla="*/ 2147483647 h 129"/>
                <a:gd name="T50" fmla="*/ 2147483647 w 62"/>
                <a:gd name="T51" fmla="*/ 2147483647 h 129"/>
                <a:gd name="T52" fmla="*/ 2147483647 w 62"/>
                <a:gd name="T53" fmla="*/ 2147483647 h 129"/>
                <a:gd name="T54" fmla="*/ 2147483647 w 62"/>
                <a:gd name="T55" fmla="*/ 2147483647 h 129"/>
                <a:gd name="T56" fmla="*/ 2147483647 w 62"/>
                <a:gd name="T57" fmla="*/ 2147483647 h 129"/>
                <a:gd name="T58" fmla="*/ 2147483647 w 62"/>
                <a:gd name="T59" fmla="*/ 2147483647 h 129"/>
                <a:gd name="T60" fmla="*/ 2147483647 w 62"/>
                <a:gd name="T61" fmla="*/ 2147483647 h 129"/>
                <a:gd name="T62" fmla="*/ 2147483647 w 62"/>
                <a:gd name="T63" fmla="*/ 2147483647 h 129"/>
                <a:gd name="T64" fmla="*/ 2147483647 w 62"/>
                <a:gd name="T65" fmla="*/ 2147483647 h 129"/>
                <a:gd name="T66" fmla="*/ 2147483647 w 62"/>
                <a:gd name="T67" fmla="*/ 2147483647 h 129"/>
                <a:gd name="T68" fmla="*/ 2147483647 w 62"/>
                <a:gd name="T69" fmla="*/ 2147483647 h 129"/>
                <a:gd name="T70" fmla="*/ 0 w 62"/>
                <a:gd name="T71" fmla="*/ 2147483647 h 129"/>
                <a:gd name="T72" fmla="*/ 2147483647 w 62"/>
                <a:gd name="T73" fmla="*/ 2147483647 h 129"/>
                <a:gd name="T74" fmla="*/ 2147483647 w 62"/>
                <a:gd name="T75" fmla="*/ 2147483647 h 129"/>
                <a:gd name="T76" fmla="*/ 2147483647 w 62"/>
                <a:gd name="T77" fmla="*/ 2147483647 h 129"/>
                <a:gd name="T78" fmla="*/ 2147483647 w 62"/>
                <a:gd name="T79" fmla="*/ 2147483647 h 129"/>
                <a:gd name="T80" fmla="*/ 2147483647 w 62"/>
                <a:gd name="T81" fmla="*/ 2147483647 h 129"/>
                <a:gd name="T82" fmla="*/ 2147483647 w 62"/>
                <a:gd name="T83" fmla="*/ 2147483647 h 129"/>
                <a:gd name="T84" fmla="*/ 2147483647 w 62"/>
                <a:gd name="T85" fmla="*/ 2147483647 h 129"/>
                <a:gd name="T86" fmla="*/ 2147483647 w 62"/>
                <a:gd name="T87" fmla="*/ 2147483647 h 129"/>
                <a:gd name="T88" fmla="*/ 2147483647 w 62"/>
                <a:gd name="T89" fmla="*/ 2147483647 h 129"/>
                <a:gd name="T90" fmla="*/ 2147483647 w 62"/>
                <a:gd name="T91" fmla="*/ 2147483647 h 129"/>
                <a:gd name="T92" fmla="*/ 2147483647 w 62"/>
                <a:gd name="T93" fmla="*/ 2147483647 h 129"/>
                <a:gd name="T94" fmla="*/ 2147483647 w 62"/>
                <a:gd name="T95" fmla="*/ 2147483647 h 129"/>
                <a:gd name="T96" fmla="*/ 2147483647 w 62"/>
                <a:gd name="T97" fmla="*/ 2147483647 h 129"/>
                <a:gd name="T98" fmla="*/ 2147483647 w 62"/>
                <a:gd name="T99" fmla="*/ 2147483647 h 129"/>
                <a:gd name="T100" fmla="*/ 2147483647 w 62"/>
                <a:gd name="T101" fmla="*/ 2147483647 h 129"/>
                <a:gd name="T102" fmla="*/ 2147483647 w 62"/>
                <a:gd name="T103" fmla="*/ 2147483647 h 129"/>
                <a:gd name="T104" fmla="*/ 2147483647 w 62"/>
                <a:gd name="T105" fmla="*/ 2147483647 h 129"/>
                <a:gd name="T106" fmla="*/ 2147483647 w 62"/>
                <a:gd name="T107" fmla="*/ 2147483647 h 129"/>
                <a:gd name="T108" fmla="*/ 2147483647 w 62"/>
                <a:gd name="T109" fmla="*/ 2147483647 h 129"/>
                <a:gd name="T110" fmla="*/ 2147483647 w 62"/>
                <a:gd name="T111" fmla="*/ 2147483647 h 129"/>
                <a:gd name="T112" fmla="*/ 2147483647 w 62"/>
                <a:gd name="T113" fmla="*/ 2147483647 h 129"/>
                <a:gd name="T114" fmla="*/ 2147483647 w 62"/>
                <a:gd name="T115" fmla="*/ 2147483647 h 129"/>
                <a:gd name="T116" fmla="*/ 2147483647 w 62"/>
                <a:gd name="T117" fmla="*/ 2147483647 h 129"/>
                <a:gd name="T118" fmla="*/ 2147483647 w 62"/>
                <a:gd name="T119" fmla="*/ 2147483647 h 129"/>
                <a:gd name="T120" fmla="*/ 2147483647 w 62"/>
                <a:gd name="T121" fmla="*/ 2147483647 h 129"/>
                <a:gd name="T122" fmla="*/ 2147483647 w 62"/>
                <a:gd name="T123" fmla="*/ 2147483647 h 129"/>
                <a:gd name="T124" fmla="*/ 2147483647 w 62"/>
                <a:gd name="T125" fmla="*/ 2147483647 h 1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"/>
                <a:gd name="T190" fmla="*/ 0 h 129"/>
                <a:gd name="T191" fmla="*/ 62 w 62"/>
                <a:gd name="T192" fmla="*/ 129 h 1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" h="129">
                  <a:moveTo>
                    <a:pt x="47" y="37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8" y="81"/>
                    <a:pt x="30" y="77"/>
                  </a:cubicBezTo>
                  <a:cubicBezTo>
                    <a:pt x="33" y="73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42" y="60"/>
                    <a:pt x="47" y="59"/>
                  </a:cubicBezTo>
                  <a:cubicBezTo>
                    <a:pt x="52" y="58"/>
                    <a:pt x="51" y="56"/>
                    <a:pt x="51" y="56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7" y="42"/>
                    <a:pt x="47" y="42"/>
                    <a:pt x="47" y="42"/>
                  </a:cubicBezTo>
                  <a:lnTo>
                    <a:pt x="47" y="3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10"/>
            <p:cNvSpPr>
              <a:spLocks/>
            </p:cNvSpPr>
            <p:nvPr/>
          </p:nvSpPr>
          <p:spPr bwMode="auto">
            <a:xfrm>
              <a:off x="2833688" y="5153025"/>
              <a:ext cx="222250" cy="206375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156"/>
                <a:gd name="T62" fmla="*/ 168 w 168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411"/>
            <p:cNvSpPr>
              <a:spLocks/>
            </p:cNvSpPr>
            <p:nvPr/>
          </p:nvSpPr>
          <p:spPr bwMode="auto">
            <a:xfrm>
              <a:off x="2946400" y="5443538"/>
              <a:ext cx="131763" cy="147637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412"/>
            <p:cNvSpPr>
              <a:spLocks/>
            </p:cNvSpPr>
            <p:nvPr/>
          </p:nvSpPr>
          <p:spPr bwMode="auto">
            <a:xfrm>
              <a:off x="2660650" y="4913313"/>
              <a:ext cx="292100" cy="319087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2147483647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0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0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2147483647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2147483647 w 37"/>
                <a:gd name="T51" fmla="*/ 2147483647 h 41"/>
                <a:gd name="T52" fmla="*/ 2147483647 w 37"/>
                <a:gd name="T53" fmla="*/ 2147483647 h 41"/>
                <a:gd name="T54" fmla="*/ 2147483647 w 37"/>
                <a:gd name="T55" fmla="*/ 2147483647 h 41"/>
                <a:gd name="T56" fmla="*/ 2147483647 w 37"/>
                <a:gd name="T57" fmla="*/ 2147483647 h 41"/>
                <a:gd name="T58" fmla="*/ 2147483647 w 37"/>
                <a:gd name="T59" fmla="*/ 2147483647 h 41"/>
                <a:gd name="T60" fmla="*/ 2147483647 w 37"/>
                <a:gd name="T61" fmla="*/ 2147483647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41"/>
                <a:gd name="T95" fmla="*/ 37 w 37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41">
                  <a:moveTo>
                    <a:pt x="22" y="39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2" y="20"/>
                    <a:pt x="31" y="20"/>
                  </a:cubicBezTo>
                  <a:cubicBezTo>
                    <a:pt x="31" y="20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413"/>
            <p:cNvSpPr>
              <a:spLocks/>
            </p:cNvSpPr>
            <p:nvPr/>
          </p:nvSpPr>
          <p:spPr bwMode="auto">
            <a:xfrm>
              <a:off x="2576513" y="4530725"/>
              <a:ext cx="955675" cy="1012825"/>
            </a:xfrm>
            <a:custGeom>
              <a:avLst/>
              <a:gdLst>
                <a:gd name="T0" fmla="*/ 2147483647 w 122"/>
                <a:gd name="T1" fmla="*/ 2147483647 h 130"/>
                <a:gd name="T2" fmla="*/ 2147483647 w 122"/>
                <a:gd name="T3" fmla="*/ 2147483647 h 130"/>
                <a:gd name="T4" fmla="*/ 2147483647 w 122"/>
                <a:gd name="T5" fmla="*/ 2147483647 h 130"/>
                <a:gd name="T6" fmla="*/ 2147483647 w 122"/>
                <a:gd name="T7" fmla="*/ 2147483647 h 130"/>
                <a:gd name="T8" fmla="*/ 2147483647 w 122"/>
                <a:gd name="T9" fmla="*/ 2147483647 h 130"/>
                <a:gd name="T10" fmla="*/ 2147483647 w 122"/>
                <a:gd name="T11" fmla="*/ 2147483647 h 130"/>
                <a:gd name="T12" fmla="*/ 2147483647 w 122"/>
                <a:gd name="T13" fmla="*/ 2147483647 h 130"/>
                <a:gd name="T14" fmla="*/ 2147483647 w 122"/>
                <a:gd name="T15" fmla="*/ 2147483647 h 130"/>
                <a:gd name="T16" fmla="*/ 2147483647 w 122"/>
                <a:gd name="T17" fmla="*/ 2147483647 h 130"/>
                <a:gd name="T18" fmla="*/ 2147483647 w 122"/>
                <a:gd name="T19" fmla="*/ 2147483647 h 130"/>
                <a:gd name="T20" fmla="*/ 2147483647 w 122"/>
                <a:gd name="T21" fmla="*/ 2147483647 h 130"/>
                <a:gd name="T22" fmla="*/ 2147483647 w 122"/>
                <a:gd name="T23" fmla="*/ 2147483647 h 130"/>
                <a:gd name="T24" fmla="*/ 2147483647 w 122"/>
                <a:gd name="T25" fmla="*/ 2147483647 h 130"/>
                <a:gd name="T26" fmla="*/ 2147483647 w 122"/>
                <a:gd name="T27" fmla="*/ 2147483647 h 130"/>
                <a:gd name="T28" fmla="*/ 2147483647 w 122"/>
                <a:gd name="T29" fmla="*/ 2147483647 h 130"/>
                <a:gd name="T30" fmla="*/ 2147483647 w 122"/>
                <a:gd name="T31" fmla="*/ 2147483647 h 130"/>
                <a:gd name="T32" fmla="*/ 2147483647 w 122"/>
                <a:gd name="T33" fmla="*/ 2147483647 h 130"/>
                <a:gd name="T34" fmla="*/ 2147483647 w 122"/>
                <a:gd name="T35" fmla="*/ 2147483647 h 130"/>
                <a:gd name="T36" fmla="*/ 2147483647 w 122"/>
                <a:gd name="T37" fmla="*/ 2147483647 h 130"/>
                <a:gd name="T38" fmla="*/ 2147483647 w 122"/>
                <a:gd name="T39" fmla="*/ 2147483647 h 130"/>
                <a:gd name="T40" fmla="*/ 2147483647 w 122"/>
                <a:gd name="T41" fmla="*/ 2147483647 h 130"/>
                <a:gd name="T42" fmla="*/ 2147483647 w 122"/>
                <a:gd name="T43" fmla="*/ 2147483647 h 130"/>
                <a:gd name="T44" fmla="*/ 2147483647 w 122"/>
                <a:gd name="T45" fmla="*/ 2147483647 h 130"/>
                <a:gd name="T46" fmla="*/ 2147483647 w 122"/>
                <a:gd name="T47" fmla="*/ 2147483647 h 130"/>
                <a:gd name="T48" fmla="*/ 2147483647 w 122"/>
                <a:gd name="T49" fmla="*/ 2147483647 h 130"/>
                <a:gd name="T50" fmla="*/ 2147483647 w 122"/>
                <a:gd name="T51" fmla="*/ 2147483647 h 130"/>
                <a:gd name="T52" fmla="*/ 2147483647 w 122"/>
                <a:gd name="T53" fmla="*/ 2147483647 h 130"/>
                <a:gd name="T54" fmla="*/ 2147483647 w 122"/>
                <a:gd name="T55" fmla="*/ 2147483647 h 130"/>
                <a:gd name="T56" fmla="*/ 2147483647 w 122"/>
                <a:gd name="T57" fmla="*/ 2147483647 h 130"/>
                <a:gd name="T58" fmla="*/ 2147483647 w 122"/>
                <a:gd name="T59" fmla="*/ 2147483647 h 130"/>
                <a:gd name="T60" fmla="*/ 2147483647 w 122"/>
                <a:gd name="T61" fmla="*/ 2147483647 h 130"/>
                <a:gd name="T62" fmla="*/ 2147483647 w 122"/>
                <a:gd name="T63" fmla="*/ 2147483647 h 130"/>
                <a:gd name="T64" fmla="*/ 2147483647 w 122"/>
                <a:gd name="T65" fmla="*/ 2147483647 h 130"/>
                <a:gd name="T66" fmla="*/ 0 w 122"/>
                <a:gd name="T67" fmla="*/ 2147483647 h 130"/>
                <a:gd name="T68" fmla="*/ 2147483647 w 122"/>
                <a:gd name="T69" fmla="*/ 2147483647 h 130"/>
                <a:gd name="T70" fmla="*/ 2147483647 w 122"/>
                <a:gd name="T71" fmla="*/ 2147483647 h 130"/>
                <a:gd name="T72" fmla="*/ 2147483647 w 122"/>
                <a:gd name="T73" fmla="*/ 2147483647 h 130"/>
                <a:gd name="T74" fmla="*/ 2147483647 w 122"/>
                <a:gd name="T75" fmla="*/ 2147483647 h 130"/>
                <a:gd name="T76" fmla="*/ 2147483647 w 122"/>
                <a:gd name="T77" fmla="*/ 2147483647 h 130"/>
                <a:gd name="T78" fmla="*/ 2147483647 w 122"/>
                <a:gd name="T79" fmla="*/ 2147483647 h 130"/>
                <a:gd name="T80" fmla="*/ 2147483647 w 122"/>
                <a:gd name="T81" fmla="*/ 2147483647 h 130"/>
                <a:gd name="T82" fmla="*/ 2147483647 w 122"/>
                <a:gd name="T83" fmla="*/ 2147483647 h 1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130"/>
                <a:gd name="T128" fmla="*/ 122 w 122"/>
                <a:gd name="T129" fmla="*/ 130 h 1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130">
                  <a:moveTo>
                    <a:pt x="61" y="101"/>
                  </a:moveTo>
                  <a:cubicBezTo>
                    <a:pt x="62" y="102"/>
                    <a:pt x="62" y="102"/>
                    <a:pt x="62" y="1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2" y="69"/>
                    <a:pt x="42" y="69"/>
                  </a:cubicBezTo>
                  <a:cubicBezTo>
                    <a:pt x="43" y="69"/>
                    <a:pt x="48" y="70"/>
                    <a:pt x="48" y="7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81"/>
                    <a:pt x="48" y="81"/>
                    <a:pt x="48" y="81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414"/>
            <p:cNvSpPr>
              <a:spLocks/>
            </p:cNvSpPr>
            <p:nvPr/>
          </p:nvSpPr>
          <p:spPr bwMode="auto">
            <a:xfrm>
              <a:off x="2952750" y="5162550"/>
              <a:ext cx="103188" cy="157163"/>
            </a:xfrm>
            <a:custGeom>
              <a:avLst/>
              <a:gdLst>
                <a:gd name="T0" fmla="*/ 0 w 78"/>
                <a:gd name="T1" fmla="*/ 0 h 120"/>
                <a:gd name="T2" fmla="*/ 0 w 78"/>
                <a:gd name="T3" fmla="*/ 2147483647 h 120"/>
                <a:gd name="T4" fmla="*/ 2147483647 w 78"/>
                <a:gd name="T5" fmla="*/ 2147483647 h 120"/>
                <a:gd name="T6" fmla="*/ 2147483647 w 78"/>
                <a:gd name="T7" fmla="*/ 2147483647 h 120"/>
                <a:gd name="T8" fmla="*/ 2147483647 w 78"/>
                <a:gd name="T9" fmla="*/ 2147483647 h 120"/>
                <a:gd name="T10" fmla="*/ 2147483647 w 78"/>
                <a:gd name="T11" fmla="*/ 2147483647 h 120"/>
                <a:gd name="T12" fmla="*/ 2147483647 w 78"/>
                <a:gd name="T13" fmla="*/ 2147483647 h 120"/>
                <a:gd name="T14" fmla="*/ 2147483647 w 78"/>
                <a:gd name="T15" fmla="*/ 2147483647 h 120"/>
                <a:gd name="T16" fmla="*/ 0 w 7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120"/>
                <a:gd name="T29" fmla="*/ 78 w 7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415"/>
            <p:cNvSpPr>
              <a:spLocks/>
            </p:cNvSpPr>
            <p:nvPr/>
          </p:nvSpPr>
          <p:spPr bwMode="auto">
            <a:xfrm>
              <a:off x="2952750" y="5162550"/>
              <a:ext cx="103188" cy="157163"/>
            </a:xfrm>
            <a:custGeom>
              <a:avLst/>
              <a:gdLst>
                <a:gd name="T0" fmla="*/ 0 w 78"/>
                <a:gd name="T1" fmla="*/ 0 h 120"/>
                <a:gd name="T2" fmla="*/ 0 w 78"/>
                <a:gd name="T3" fmla="*/ 2147483647 h 120"/>
                <a:gd name="T4" fmla="*/ 2147483647 w 78"/>
                <a:gd name="T5" fmla="*/ 2147483647 h 120"/>
                <a:gd name="T6" fmla="*/ 2147483647 w 78"/>
                <a:gd name="T7" fmla="*/ 2147483647 h 120"/>
                <a:gd name="T8" fmla="*/ 2147483647 w 78"/>
                <a:gd name="T9" fmla="*/ 2147483647 h 120"/>
                <a:gd name="T10" fmla="*/ 2147483647 w 78"/>
                <a:gd name="T11" fmla="*/ 2147483647 h 120"/>
                <a:gd name="T12" fmla="*/ 2147483647 w 78"/>
                <a:gd name="T13" fmla="*/ 2147483647 h 120"/>
                <a:gd name="T14" fmla="*/ 2147483647 w 78"/>
                <a:gd name="T15" fmla="*/ 214748364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120"/>
                <a:gd name="T26" fmla="*/ 78 w 78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416"/>
            <p:cNvSpPr>
              <a:spLocks/>
            </p:cNvSpPr>
            <p:nvPr/>
          </p:nvSpPr>
          <p:spPr bwMode="auto">
            <a:xfrm>
              <a:off x="2959100" y="4506913"/>
              <a:ext cx="96838" cy="109537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4"/>
                <a:gd name="T44" fmla="*/ 72 w 72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417"/>
            <p:cNvSpPr>
              <a:spLocks/>
            </p:cNvSpPr>
            <p:nvPr/>
          </p:nvSpPr>
          <p:spPr bwMode="auto">
            <a:xfrm>
              <a:off x="2959100" y="4506913"/>
              <a:ext cx="96838" cy="109537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4"/>
                <a:gd name="T44" fmla="*/ 72 w 72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418"/>
            <p:cNvSpPr>
              <a:spLocks/>
            </p:cNvSpPr>
            <p:nvPr/>
          </p:nvSpPr>
          <p:spPr bwMode="auto">
            <a:xfrm>
              <a:off x="2586038" y="4365625"/>
              <a:ext cx="334962" cy="280988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419"/>
            <p:cNvSpPr>
              <a:spLocks/>
            </p:cNvSpPr>
            <p:nvPr/>
          </p:nvSpPr>
          <p:spPr bwMode="auto">
            <a:xfrm>
              <a:off x="2371725" y="4678363"/>
              <a:ext cx="315913" cy="436562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37"/>
                <a:gd name="T98" fmla="*/ 240 w 240"/>
                <a:gd name="T99" fmla="*/ 337 h 3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420"/>
            <p:cNvSpPr>
              <a:spLocks/>
            </p:cNvSpPr>
            <p:nvPr/>
          </p:nvSpPr>
          <p:spPr bwMode="auto">
            <a:xfrm>
              <a:off x="2371725" y="4678363"/>
              <a:ext cx="315913" cy="436562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37"/>
                <a:gd name="T98" fmla="*/ 240 w 240"/>
                <a:gd name="T99" fmla="*/ 337 h 3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421"/>
            <p:cNvSpPr>
              <a:spLocks/>
            </p:cNvSpPr>
            <p:nvPr/>
          </p:nvSpPr>
          <p:spPr bwMode="auto">
            <a:xfrm>
              <a:off x="2393950" y="4630738"/>
              <a:ext cx="134938" cy="149225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422"/>
            <p:cNvSpPr>
              <a:spLocks/>
            </p:cNvSpPr>
            <p:nvPr/>
          </p:nvSpPr>
          <p:spPr bwMode="auto">
            <a:xfrm>
              <a:off x="2173288" y="4264025"/>
              <a:ext cx="150812" cy="69850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9"/>
                <a:gd name="T29" fmla="*/ 19 w 1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423"/>
            <p:cNvSpPr>
              <a:spLocks/>
            </p:cNvSpPr>
            <p:nvPr/>
          </p:nvSpPr>
          <p:spPr bwMode="auto">
            <a:xfrm>
              <a:off x="2093913" y="4222750"/>
              <a:ext cx="119062" cy="98425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2"/>
                <a:gd name="T44" fmla="*/ 15 w 1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424"/>
            <p:cNvSpPr>
              <a:spLocks/>
            </p:cNvSpPr>
            <p:nvPr/>
          </p:nvSpPr>
          <p:spPr bwMode="auto">
            <a:xfrm>
              <a:off x="1484313" y="3810000"/>
              <a:ext cx="754062" cy="493713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6"/>
                <a:gd name="T169" fmla="*/ 0 h 379"/>
                <a:gd name="T170" fmla="*/ 576 w 576"/>
                <a:gd name="T171" fmla="*/ 379 h 3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425"/>
            <p:cNvSpPr>
              <a:spLocks/>
            </p:cNvSpPr>
            <p:nvPr/>
          </p:nvSpPr>
          <p:spPr bwMode="auto">
            <a:xfrm rot="-852288">
              <a:off x="2717800" y="1831975"/>
              <a:ext cx="812800" cy="896938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5"/>
                <a:gd name="T190" fmla="*/ 0 h 2047"/>
                <a:gd name="T191" fmla="*/ 1125 w 1125"/>
                <a:gd name="T192" fmla="*/ 2047 h 20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426"/>
            <p:cNvSpPr>
              <a:spLocks/>
            </p:cNvSpPr>
            <p:nvPr/>
          </p:nvSpPr>
          <p:spPr bwMode="auto">
            <a:xfrm>
              <a:off x="1751013" y="2073275"/>
              <a:ext cx="41275" cy="36513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6"/>
                <a:gd name="T77" fmla="*/ 40 w 40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427"/>
            <p:cNvSpPr>
              <a:spLocks/>
            </p:cNvSpPr>
            <p:nvPr/>
          </p:nvSpPr>
          <p:spPr bwMode="auto">
            <a:xfrm>
              <a:off x="2103438" y="2368550"/>
              <a:ext cx="0" cy="4763"/>
            </a:xfrm>
            <a:custGeom>
              <a:avLst/>
              <a:gdLst>
                <a:gd name="T0" fmla="*/ 0 w 1"/>
                <a:gd name="T1" fmla="*/ 2147483647 h 4"/>
                <a:gd name="T2" fmla="*/ 0 w 1"/>
                <a:gd name="T3" fmla="*/ 2147483647 h 4"/>
                <a:gd name="T4" fmla="*/ 0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0 w 1"/>
                <a:gd name="T11" fmla="*/ 2147483647 h 4"/>
                <a:gd name="T12" fmla="*/ 0 w 1"/>
                <a:gd name="T13" fmla="*/ 2147483647 h 4"/>
                <a:gd name="T14" fmla="*/ 0 w 1"/>
                <a:gd name="T15" fmla="*/ 2147483647 h 4"/>
                <a:gd name="T16" fmla="*/ 0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4"/>
                <a:gd name="T29" fmla="*/ 0 w 1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428"/>
            <p:cNvSpPr>
              <a:spLocks/>
            </p:cNvSpPr>
            <p:nvPr/>
          </p:nvSpPr>
          <p:spPr bwMode="auto">
            <a:xfrm>
              <a:off x="2460625" y="2401888"/>
              <a:ext cx="3175" cy="635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429"/>
            <p:cNvSpPr>
              <a:spLocks/>
            </p:cNvSpPr>
            <p:nvPr/>
          </p:nvSpPr>
          <p:spPr bwMode="auto">
            <a:xfrm>
              <a:off x="2109788" y="1984375"/>
              <a:ext cx="14287" cy="14288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430"/>
            <p:cNvSpPr>
              <a:spLocks/>
            </p:cNvSpPr>
            <p:nvPr/>
          </p:nvSpPr>
          <p:spPr bwMode="auto">
            <a:xfrm>
              <a:off x="2297113" y="2452688"/>
              <a:ext cx="144462" cy="120650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119"/>
                <a:gd name="T125" fmla="*/ 135 w 135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431"/>
            <p:cNvSpPr>
              <a:spLocks/>
            </p:cNvSpPr>
            <p:nvPr/>
          </p:nvSpPr>
          <p:spPr bwMode="auto">
            <a:xfrm>
              <a:off x="2181225" y="2090738"/>
              <a:ext cx="598488" cy="400050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6"/>
                <a:gd name="T190" fmla="*/ 0 h 395"/>
                <a:gd name="T191" fmla="*/ 556 w 556"/>
                <a:gd name="T192" fmla="*/ 395 h 3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432"/>
            <p:cNvSpPr>
              <a:spLocks/>
            </p:cNvSpPr>
            <p:nvPr/>
          </p:nvSpPr>
          <p:spPr bwMode="auto">
            <a:xfrm>
              <a:off x="1663700" y="2024063"/>
              <a:ext cx="158750" cy="146050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146"/>
                <a:gd name="T98" fmla="*/ 148 w 148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433"/>
            <p:cNvSpPr>
              <a:spLocks/>
            </p:cNvSpPr>
            <p:nvPr/>
          </p:nvSpPr>
          <p:spPr bwMode="auto">
            <a:xfrm>
              <a:off x="1831975" y="1970088"/>
              <a:ext cx="144463" cy="93662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3"/>
                <a:gd name="T157" fmla="*/ 0 h 91"/>
                <a:gd name="T158" fmla="*/ 133 w 133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434"/>
            <p:cNvSpPr>
              <a:spLocks/>
            </p:cNvSpPr>
            <p:nvPr/>
          </p:nvSpPr>
          <p:spPr bwMode="auto">
            <a:xfrm>
              <a:off x="1771650" y="1920875"/>
              <a:ext cx="109538" cy="61913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"/>
                <a:gd name="T148" fmla="*/ 0 h 60"/>
                <a:gd name="T149" fmla="*/ 102 w 102"/>
                <a:gd name="T150" fmla="*/ 60 h 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435"/>
            <p:cNvSpPr>
              <a:spLocks/>
            </p:cNvSpPr>
            <p:nvPr/>
          </p:nvSpPr>
          <p:spPr bwMode="auto">
            <a:xfrm>
              <a:off x="1987550" y="1982788"/>
              <a:ext cx="92075" cy="80962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80"/>
                <a:gd name="T104" fmla="*/ 86 w 86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436"/>
            <p:cNvSpPr>
              <a:spLocks/>
            </p:cNvSpPr>
            <p:nvPr/>
          </p:nvSpPr>
          <p:spPr bwMode="auto">
            <a:xfrm>
              <a:off x="2081213" y="2032000"/>
              <a:ext cx="36512" cy="46038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46"/>
                <a:gd name="T89" fmla="*/ 34 w 34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437"/>
            <p:cNvSpPr>
              <a:spLocks/>
            </p:cNvSpPr>
            <p:nvPr/>
          </p:nvSpPr>
          <p:spPr bwMode="auto">
            <a:xfrm>
              <a:off x="2071688" y="1968500"/>
              <a:ext cx="215900" cy="103188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2"/>
                <a:gd name="T133" fmla="*/ 0 h 100"/>
                <a:gd name="T134" fmla="*/ 202 w 202"/>
                <a:gd name="T135" fmla="*/ 100 h 1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438"/>
            <p:cNvSpPr>
              <a:spLocks/>
            </p:cNvSpPr>
            <p:nvPr/>
          </p:nvSpPr>
          <p:spPr bwMode="auto">
            <a:xfrm>
              <a:off x="1901825" y="1903413"/>
              <a:ext cx="44450" cy="38100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7"/>
                <a:gd name="T77" fmla="*/ 40 w 40"/>
                <a:gd name="T78" fmla="*/ 37 h 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439"/>
            <p:cNvSpPr>
              <a:spLocks/>
            </p:cNvSpPr>
            <p:nvPr/>
          </p:nvSpPr>
          <p:spPr bwMode="auto">
            <a:xfrm flipV="1">
              <a:off x="2071688" y="1662113"/>
              <a:ext cx="215900" cy="323850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1"/>
                <a:gd name="T169" fmla="*/ 0 h 319"/>
                <a:gd name="T170" fmla="*/ 201 w 201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440"/>
            <p:cNvSpPr>
              <a:spLocks/>
            </p:cNvSpPr>
            <p:nvPr/>
          </p:nvSpPr>
          <p:spPr bwMode="auto">
            <a:xfrm>
              <a:off x="2076450" y="1930400"/>
              <a:ext cx="36513" cy="17463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18"/>
                <a:gd name="T53" fmla="*/ 34 w 3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441"/>
            <p:cNvSpPr>
              <a:spLocks/>
            </p:cNvSpPr>
            <p:nvPr/>
          </p:nvSpPr>
          <p:spPr bwMode="auto">
            <a:xfrm>
              <a:off x="2057400" y="1884363"/>
              <a:ext cx="33338" cy="476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46"/>
                <a:gd name="T77" fmla="*/ 34 w 3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442"/>
            <p:cNvSpPr>
              <a:spLocks/>
            </p:cNvSpPr>
            <p:nvPr/>
          </p:nvSpPr>
          <p:spPr bwMode="auto">
            <a:xfrm>
              <a:off x="1990725" y="1862138"/>
              <a:ext cx="60325" cy="68262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67"/>
                <a:gd name="T113" fmla="*/ 58 w 58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443"/>
            <p:cNvSpPr>
              <a:spLocks/>
            </p:cNvSpPr>
            <p:nvPr/>
          </p:nvSpPr>
          <p:spPr bwMode="auto">
            <a:xfrm>
              <a:off x="1747838" y="2109788"/>
              <a:ext cx="269875" cy="234950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9"/>
                <a:gd name="T148" fmla="*/ 0 h 231"/>
                <a:gd name="T149" fmla="*/ 249 w 249"/>
                <a:gd name="T150" fmla="*/ 231 h 2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444"/>
            <p:cNvSpPr>
              <a:spLocks/>
            </p:cNvSpPr>
            <p:nvPr/>
          </p:nvSpPr>
          <p:spPr bwMode="auto">
            <a:xfrm>
              <a:off x="2654300" y="5208588"/>
              <a:ext cx="403225" cy="1014412"/>
            </a:xfrm>
            <a:custGeom>
              <a:avLst/>
              <a:gdLst>
                <a:gd name="T0" fmla="*/ 2147483647 w 146"/>
                <a:gd name="T1" fmla="*/ 2147483647 h 367"/>
                <a:gd name="T2" fmla="*/ 2147483647 w 146"/>
                <a:gd name="T3" fmla="*/ 0 h 367"/>
                <a:gd name="T4" fmla="*/ 2147483647 w 146"/>
                <a:gd name="T5" fmla="*/ 2147483647 h 367"/>
                <a:gd name="T6" fmla="*/ 2147483647 w 146"/>
                <a:gd name="T7" fmla="*/ 2147483647 h 367"/>
                <a:gd name="T8" fmla="*/ 2147483647 w 146"/>
                <a:gd name="T9" fmla="*/ 2147483647 h 367"/>
                <a:gd name="T10" fmla="*/ 2147483647 w 146"/>
                <a:gd name="T11" fmla="*/ 2147483647 h 367"/>
                <a:gd name="T12" fmla="*/ 2147483647 w 146"/>
                <a:gd name="T13" fmla="*/ 2147483647 h 367"/>
                <a:gd name="T14" fmla="*/ 2147483647 w 146"/>
                <a:gd name="T15" fmla="*/ 2147483647 h 367"/>
                <a:gd name="T16" fmla="*/ 2147483647 w 146"/>
                <a:gd name="T17" fmla="*/ 2147483647 h 367"/>
                <a:gd name="T18" fmla="*/ 2147483647 w 146"/>
                <a:gd name="T19" fmla="*/ 2147483647 h 367"/>
                <a:gd name="T20" fmla="*/ 2147483647 w 146"/>
                <a:gd name="T21" fmla="*/ 2147483647 h 367"/>
                <a:gd name="T22" fmla="*/ 2147483647 w 146"/>
                <a:gd name="T23" fmla="*/ 2147483647 h 367"/>
                <a:gd name="T24" fmla="*/ 2147483647 w 146"/>
                <a:gd name="T25" fmla="*/ 2147483647 h 367"/>
                <a:gd name="T26" fmla="*/ 2147483647 w 146"/>
                <a:gd name="T27" fmla="*/ 2147483647 h 367"/>
                <a:gd name="T28" fmla="*/ 2147483647 w 146"/>
                <a:gd name="T29" fmla="*/ 2147483647 h 367"/>
                <a:gd name="T30" fmla="*/ 2147483647 w 146"/>
                <a:gd name="T31" fmla="*/ 2147483647 h 367"/>
                <a:gd name="T32" fmla="*/ 2147483647 w 146"/>
                <a:gd name="T33" fmla="*/ 2147483647 h 367"/>
                <a:gd name="T34" fmla="*/ 2147483647 w 146"/>
                <a:gd name="T35" fmla="*/ 2147483647 h 367"/>
                <a:gd name="T36" fmla="*/ 2147483647 w 146"/>
                <a:gd name="T37" fmla="*/ 2147483647 h 367"/>
                <a:gd name="T38" fmla="*/ 2147483647 w 146"/>
                <a:gd name="T39" fmla="*/ 2147483647 h 367"/>
                <a:gd name="T40" fmla="*/ 2147483647 w 146"/>
                <a:gd name="T41" fmla="*/ 2147483647 h 367"/>
                <a:gd name="T42" fmla="*/ 2147483647 w 146"/>
                <a:gd name="T43" fmla="*/ 2147483647 h 367"/>
                <a:gd name="T44" fmla="*/ 2147483647 w 146"/>
                <a:gd name="T45" fmla="*/ 2147483647 h 367"/>
                <a:gd name="T46" fmla="*/ 2147483647 w 146"/>
                <a:gd name="T47" fmla="*/ 2147483647 h 367"/>
                <a:gd name="T48" fmla="*/ 2147483647 w 146"/>
                <a:gd name="T49" fmla="*/ 2147483647 h 367"/>
                <a:gd name="T50" fmla="*/ 2147483647 w 146"/>
                <a:gd name="T51" fmla="*/ 2147483647 h 367"/>
                <a:gd name="T52" fmla="*/ 2147483647 w 146"/>
                <a:gd name="T53" fmla="*/ 2147483647 h 367"/>
                <a:gd name="T54" fmla="*/ 2147483647 w 146"/>
                <a:gd name="T55" fmla="*/ 2147483647 h 367"/>
                <a:gd name="T56" fmla="*/ 2147483647 w 146"/>
                <a:gd name="T57" fmla="*/ 2147483647 h 367"/>
                <a:gd name="T58" fmla="*/ 2147483647 w 146"/>
                <a:gd name="T59" fmla="*/ 2147483647 h 367"/>
                <a:gd name="T60" fmla="*/ 0 w 146"/>
                <a:gd name="T61" fmla="*/ 2147483647 h 367"/>
                <a:gd name="T62" fmla="*/ 2147483647 w 146"/>
                <a:gd name="T63" fmla="*/ 2147483647 h 367"/>
                <a:gd name="T64" fmla="*/ 2147483647 w 146"/>
                <a:gd name="T65" fmla="*/ 2147483647 h 367"/>
                <a:gd name="T66" fmla="*/ 2147483647 w 146"/>
                <a:gd name="T67" fmla="*/ 2147483647 h 367"/>
                <a:gd name="T68" fmla="*/ 2147483647 w 146"/>
                <a:gd name="T69" fmla="*/ 2147483647 h 367"/>
                <a:gd name="T70" fmla="*/ 2147483647 w 146"/>
                <a:gd name="T71" fmla="*/ 2147483647 h 367"/>
                <a:gd name="T72" fmla="*/ 2147483647 w 146"/>
                <a:gd name="T73" fmla="*/ 2147483647 h 3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367"/>
                <a:gd name="T113" fmla="*/ 146 w 146"/>
                <a:gd name="T114" fmla="*/ 367 h 3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367">
                  <a:moveTo>
                    <a:pt x="54" y="7"/>
                  </a:moveTo>
                  <a:lnTo>
                    <a:pt x="68" y="0"/>
                  </a:lnTo>
                  <a:lnTo>
                    <a:pt x="77" y="16"/>
                  </a:lnTo>
                  <a:lnTo>
                    <a:pt x="107" y="31"/>
                  </a:lnTo>
                  <a:lnTo>
                    <a:pt x="110" y="48"/>
                  </a:lnTo>
                  <a:lnTo>
                    <a:pt x="116" y="57"/>
                  </a:lnTo>
                  <a:lnTo>
                    <a:pt x="146" y="43"/>
                  </a:lnTo>
                  <a:lnTo>
                    <a:pt x="140" y="64"/>
                  </a:lnTo>
                  <a:lnTo>
                    <a:pt x="114" y="85"/>
                  </a:lnTo>
                  <a:lnTo>
                    <a:pt x="107" y="99"/>
                  </a:lnTo>
                  <a:lnTo>
                    <a:pt x="110" y="121"/>
                  </a:lnTo>
                  <a:lnTo>
                    <a:pt x="117" y="129"/>
                  </a:lnTo>
                  <a:lnTo>
                    <a:pt x="105" y="129"/>
                  </a:lnTo>
                  <a:lnTo>
                    <a:pt x="125" y="141"/>
                  </a:lnTo>
                  <a:lnTo>
                    <a:pt x="122" y="162"/>
                  </a:lnTo>
                  <a:lnTo>
                    <a:pt x="111" y="169"/>
                  </a:lnTo>
                  <a:lnTo>
                    <a:pt x="84" y="178"/>
                  </a:lnTo>
                  <a:lnTo>
                    <a:pt x="69" y="202"/>
                  </a:lnTo>
                  <a:lnTo>
                    <a:pt x="56" y="207"/>
                  </a:lnTo>
                  <a:lnTo>
                    <a:pt x="62" y="216"/>
                  </a:lnTo>
                  <a:lnTo>
                    <a:pt x="53" y="238"/>
                  </a:lnTo>
                  <a:lnTo>
                    <a:pt x="33" y="261"/>
                  </a:lnTo>
                  <a:lnTo>
                    <a:pt x="35" y="274"/>
                  </a:lnTo>
                  <a:lnTo>
                    <a:pt x="42" y="282"/>
                  </a:lnTo>
                  <a:lnTo>
                    <a:pt x="38" y="300"/>
                  </a:lnTo>
                  <a:lnTo>
                    <a:pt x="26" y="318"/>
                  </a:lnTo>
                  <a:lnTo>
                    <a:pt x="14" y="336"/>
                  </a:lnTo>
                  <a:lnTo>
                    <a:pt x="29" y="367"/>
                  </a:lnTo>
                  <a:lnTo>
                    <a:pt x="7" y="345"/>
                  </a:lnTo>
                  <a:lnTo>
                    <a:pt x="1" y="338"/>
                  </a:lnTo>
                  <a:lnTo>
                    <a:pt x="0" y="306"/>
                  </a:lnTo>
                  <a:lnTo>
                    <a:pt x="24" y="154"/>
                  </a:lnTo>
                  <a:lnTo>
                    <a:pt x="12" y="224"/>
                  </a:lnTo>
                  <a:lnTo>
                    <a:pt x="35" y="87"/>
                  </a:lnTo>
                  <a:lnTo>
                    <a:pt x="47" y="52"/>
                  </a:lnTo>
                  <a:lnTo>
                    <a:pt x="57" y="3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445"/>
            <p:cNvSpPr>
              <a:spLocks/>
            </p:cNvSpPr>
            <p:nvPr/>
          </p:nvSpPr>
          <p:spPr bwMode="auto">
            <a:xfrm>
              <a:off x="2776538" y="4244975"/>
              <a:ext cx="36512" cy="19050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448"/>
            <p:cNvSpPr>
              <a:spLocks/>
            </p:cNvSpPr>
            <p:nvPr/>
          </p:nvSpPr>
          <p:spPr bwMode="auto">
            <a:xfrm>
              <a:off x="7019925" y="4484688"/>
              <a:ext cx="115888" cy="133350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5"/>
                <a:gd name="T46" fmla="*/ 0 h 773"/>
                <a:gd name="T47" fmla="*/ 675 w 675"/>
                <a:gd name="T48" fmla="*/ 773 h 7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450"/>
            <p:cNvSpPr>
              <a:spLocks/>
            </p:cNvSpPr>
            <p:nvPr/>
          </p:nvSpPr>
          <p:spPr bwMode="auto">
            <a:xfrm>
              <a:off x="3819525" y="2471738"/>
              <a:ext cx="131763" cy="50800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54"/>
                <a:gd name="T41" fmla="*/ 114 w 114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" name="Freeform 451"/>
            <p:cNvSpPr>
              <a:spLocks/>
            </p:cNvSpPr>
            <p:nvPr/>
          </p:nvSpPr>
          <p:spPr bwMode="auto">
            <a:xfrm>
              <a:off x="7815263" y="4605338"/>
              <a:ext cx="215900" cy="185737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5"/>
                <a:gd name="T64" fmla="*/ 0 h 488"/>
                <a:gd name="T65" fmla="*/ 575 w 575"/>
                <a:gd name="T66" fmla="*/ 488 h 4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452"/>
            <p:cNvSpPr>
              <a:spLocks/>
            </p:cNvSpPr>
            <p:nvPr/>
          </p:nvSpPr>
          <p:spPr bwMode="auto">
            <a:xfrm>
              <a:off x="8031163" y="4649788"/>
              <a:ext cx="174625" cy="169862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443"/>
                <a:gd name="T53" fmla="*/ 460 w 460"/>
                <a:gd name="T54" fmla="*/ 443 h 4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7" name="Group 453"/>
            <p:cNvGrpSpPr>
              <a:grpSpLocks/>
            </p:cNvGrpSpPr>
            <p:nvPr/>
          </p:nvGrpSpPr>
          <p:grpSpPr bwMode="auto">
            <a:xfrm>
              <a:off x="4292600" y="2860675"/>
              <a:ext cx="250825" cy="368300"/>
              <a:chOff x="2201" y="1250"/>
              <a:chExt cx="133" cy="193"/>
            </a:xfrm>
            <a:solidFill>
              <a:schemeClr val="accent1"/>
            </a:solidFill>
          </p:grpSpPr>
          <p:sp>
            <p:nvSpPr>
              <p:cNvPr id="216" name="Freeform 454">
                <a:hlinkClick r:id="rId2" action="ppaction://hlinksldjump"/>
              </p:cNvPr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/>
                <a:ahLst/>
                <a:cxnLst>
                  <a:cxn ang="0">
                    <a:pos x="6" y="35"/>
                  </a:cxn>
                  <a:cxn ang="0">
                    <a:pos x="4" y="33"/>
                  </a:cxn>
                  <a:cxn ang="0">
                    <a:pos x="10" y="29"/>
                  </a:cxn>
                  <a:cxn ang="0">
                    <a:pos x="9" y="25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4" y="16"/>
                  </a:cxn>
                  <a:cxn ang="0">
                    <a:pos x="1" y="18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7" y="6"/>
                  </a:cxn>
                  <a:cxn ang="0">
                    <a:pos x="13" y="6"/>
                  </a:cxn>
                  <a:cxn ang="0">
                    <a:pos x="11" y="11"/>
                  </a:cxn>
                  <a:cxn ang="0">
                    <a:pos x="9" y="15"/>
                  </a:cxn>
                  <a:cxn ang="0">
                    <a:pos x="13" y="17"/>
                  </a:cxn>
                  <a:cxn ang="0">
                    <a:pos x="17" y="24"/>
                  </a:cxn>
                  <a:cxn ang="0">
                    <a:pos x="19" y="29"/>
                  </a:cxn>
                  <a:cxn ang="0">
                    <a:pos x="19" y="32"/>
                  </a:cxn>
                  <a:cxn ang="0">
                    <a:pos x="23" y="32"/>
                  </a:cxn>
                  <a:cxn ang="0">
                    <a:pos x="22" y="39"/>
                  </a:cxn>
                  <a:cxn ang="0">
                    <a:pos x="24" y="40"/>
                  </a:cxn>
                  <a:cxn ang="0">
                    <a:pos x="17" y="43"/>
                  </a:cxn>
                  <a:cxn ang="0">
                    <a:pos x="11" y="44"/>
                  </a:cxn>
                  <a:cxn ang="0">
                    <a:pos x="8" y="45"/>
                  </a:cxn>
                  <a:cxn ang="0">
                    <a:pos x="4" y="45"/>
                  </a:cxn>
                  <a:cxn ang="0">
                    <a:pos x="1" y="46"/>
                  </a:cxn>
                  <a:cxn ang="0">
                    <a:pos x="5" y="42"/>
                  </a:cxn>
                  <a:cxn ang="0">
                    <a:pos x="6" y="38"/>
                  </a:cxn>
                  <a:cxn ang="0">
                    <a:pos x="3" y="37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455">
                <a:hlinkClick r:id="rId2" action="ppaction://hlinksldjump"/>
              </p:cNvPr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/>
                <a:ahLst/>
                <a:cxnLst>
                  <a:cxn ang="0">
                    <a:pos x="24" y="22"/>
                  </a:cxn>
                  <a:cxn ang="0">
                    <a:pos x="0" y="18"/>
                  </a:cxn>
                  <a:cxn ang="0">
                    <a:pos x="13" y="0"/>
                  </a:cxn>
                  <a:cxn ang="0">
                    <a:pos x="27" y="3"/>
                  </a:cxn>
                  <a:cxn ang="0">
                    <a:pos x="34" y="15"/>
                  </a:cxn>
                  <a:cxn ang="0">
                    <a:pos x="24" y="22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8" name="Freeform 457"/>
            <p:cNvSpPr>
              <a:spLocks/>
            </p:cNvSpPr>
            <p:nvPr/>
          </p:nvSpPr>
          <p:spPr bwMode="auto">
            <a:xfrm>
              <a:off x="4832350" y="3338513"/>
              <a:ext cx="68263" cy="47625"/>
            </a:xfrm>
            <a:custGeom>
              <a:avLst/>
              <a:gdLst>
                <a:gd name="T0" fmla="*/ 2147483647 w 44"/>
                <a:gd name="T1" fmla="*/ 2147483647 h 34"/>
                <a:gd name="T2" fmla="*/ 2147483647 w 44"/>
                <a:gd name="T3" fmla="*/ 2147483647 h 34"/>
                <a:gd name="T4" fmla="*/ 2147483647 w 44"/>
                <a:gd name="T5" fmla="*/ 2147483647 h 34"/>
                <a:gd name="T6" fmla="*/ 2147483647 w 44"/>
                <a:gd name="T7" fmla="*/ 2147483647 h 34"/>
                <a:gd name="T8" fmla="*/ 2147483647 w 44"/>
                <a:gd name="T9" fmla="*/ 2147483647 h 34"/>
                <a:gd name="T10" fmla="*/ 2147483647 w 44"/>
                <a:gd name="T11" fmla="*/ 2147483647 h 34"/>
                <a:gd name="T12" fmla="*/ 2147483647 w 44"/>
                <a:gd name="T13" fmla="*/ 2147483647 h 34"/>
                <a:gd name="T14" fmla="*/ 2147483647 w 44"/>
                <a:gd name="T15" fmla="*/ 2147483647 h 34"/>
                <a:gd name="T16" fmla="*/ 2147483647 w 44"/>
                <a:gd name="T17" fmla="*/ 2147483647 h 34"/>
                <a:gd name="T18" fmla="*/ 2147483647 w 44"/>
                <a:gd name="T19" fmla="*/ 2147483647 h 34"/>
                <a:gd name="T20" fmla="*/ 2147483647 w 44"/>
                <a:gd name="T21" fmla="*/ 2147483647 h 34"/>
                <a:gd name="T22" fmla="*/ 2147483647 w 44"/>
                <a:gd name="T23" fmla="*/ 2147483647 h 34"/>
                <a:gd name="T24" fmla="*/ 2147483647 w 44"/>
                <a:gd name="T25" fmla="*/ 2147483647 h 34"/>
                <a:gd name="T26" fmla="*/ 2147483647 w 44"/>
                <a:gd name="T27" fmla="*/ 2147483647 h 34"/>
                <a:gd name="T28" fmla="*/ 2147483647 w 44"/>
                <a:gd name="T29" fmla="*/ 2147483647 h 34"/>
                <a:gd name="T30" fmla="*/ 2147483647 w 44"/>
                <a:gd name="T31" fmla="*/ 2147483647 h 34"/>
                <a:gd name="T32" fmla="*/ 2147483647 w 44"/>
                <a:gd name="T33" fmla="*/ 2147483647 h 34"/>
                <a:gd name="T34" fmla="*/ 2147483647 w 44"/>
                <a:gd name="T35" fmla="*/ 2147483647 h 34"/>
                <a:gd name="T36" fmla="*/ 2147483647 w 44"/>
                <a:gd name="T37" fmla="*/ 2147483647 h 34"/>
                <a:gd name="T38" fmla="*/ 2147483647 w 44"/>
                <a:gd name="T39" fmla="*/ 2147483647 h 34"/>
                <a:gd name="T40" fmla="*/ 2147483647 w 44"/>
                <a:gd name="T41" fmla="*/ 2147483647 h 34"/>
                <a:gd name="T42" fmla="*/ 2147483647 w 44"/>
                <a:gd name="T43" fmla="*/ 2147483647 h 34"/>
                <a:gd name="T44" fmla="*/ 2147483647 w 44"/>
                <a:gd name="T45" fmla="*/ 2147483647 h 34"/>
                <a:gd name="T46" fmla="*/ 2147483647 w 44"/>
                <a:gd name="T47" fmla="*/ 2147483647 h 34"/>
                <a:gd name="T48" fmla="*/ 2147483647 w 44"/>
                <a:gd name="T49" fmla="*/ 2147483647 h 34"/>
                <a:gd name="T50" fmla="*/ 2147483647 w 44"/>
                <a:gd name="T51" fmla="*/ 2147483647 h 34"/>
                <a:gd name="T52" fmla="*/ 2147483647 w 44"/>
                <a:gd name="T53" fmla="*/ 2147483647 h 34"/>
                <a:gd name="T54" fmla="*/ 2147483647 w 44"/>
                <a:gd name="T55" fmla="*/ 2147483647 h 34"/>
                <a:gd name="T56" fmla="*/ 2147483647 w 44"/>
                <a:gd name="T57" fmla="*/ 0 h 34"/>
                <a:gd name="T58" fmla="*/ 2147483647 w 44"/>
                <a:gd name="T59" fmla="*/ 2147483647 h 34"/>
                <a:gd name="T60" fmla="*/ 2147483647 w 44"/>
                <a:gd name="T61" fmla="*/ 2147483647 h 34"/>
                <a:gd name="T62" fmla="*/ 2147483647 w 44"/>
                <a:gd name="T63" fmla="*/ 2147483647 h 34"/>
                <a:gd name="T64" fmla="*/ 2147483647 w 44"/>
                <a:gd name="T65" fmla="*/ 2147483647 h 34"/>
                <a:gd name="T66" fmla="*/ 2147483647 w 44"/>
                <a:gd name="T67" fmla="*/ 2147483647 h 34"/>
                <a:gd name="T68" fmla="*/ 2147483647 w 44"/>
                <a:gd name="T69" fmla="*/ 2147483647 h 34"/>
                <a:gd name="T70" fmla="*/ 2147483647 w 44"/>
                <a:gd name="T71" fmla="*/ 2147483647 h 34"/>
                <a:gd name="T72" fmla="*/ 2147483647 w 44"/>
                <a:gd name="T73" fmla="*/ 2147483647 h 34"/>
                <a:gd name="T74" fmla="*/ 2147483647 w 44"/>
                <a:gd name="T75" fmla="*/ 2147483647 h 34"/>
                <a:gd name="T76" fmla="*/ 2147483647 w 44"/>
                <a:gd name="T77" fmla="*/ 2147483647 h 34"/>
                <a:gd name="T78" fmla="*/ 2147483647 w 44"/>
                <a:gd name="T79" fmla="*/ 2147483647 h 34"/>
                <a:gd name="T80" fmla="*/ 2147483647 w 44"/>
                <a:gd name="T81" fmla="*/ 2147483647 h 34"/>
                <a:gd name="T82" fmla="*/ 2147483647 w 44"/>
                <a:gd name="T83" fmla="*/ 2147483647 h 34"/>
                <a:gd name="T84" fmla="*/ 2147483647 w 44"/>
                <a:gd name="T85" fmla="*/ 2147483647 h 34"/>
                <a:gd name="T86" fmla="*/ 2147483647 w 44"/>
                <a:gd name="T87" fmla="*/ 2147483647 h 34"/>
                <a:gd name="T88" fmla="*/ 2147483647 w 44"/>
                <a:gd name="T89" fmla="*/ 2147483647 h 34"/>
                <a:gd name="T90" fmla="*/ 2147483647 w 44"/>
                <a:gd name="T91" fmla="*/ 2147483647 h 34"/>
                <a:gd name="T92" fmla="*/ 2147483647 w 44"/>
                <a:gd name="T93" fmla="*/ 2147483647 h 34"/>
                <a:gd name="T94" fmla="*/ 2147483647 w 44"/>
                <a:gd name="T95" fmla="*/ 2147483647 h 34"/>
                <a:gd name="T96" fmla="*/ 2147483647 w 44"/>
                <a:gd name="T97" fmla="*/ 2147483647 h 34"/>
                <a:gd name="T98" fmla="*/ 0 w 44"/>
                <a:gd name="T99" fmla="*/ 2147483647 h 34"/>
                <a:gd name="T100" fmla="*/ 2147483647 w 44"/>
                <a:gd name="T101" fmla="*/ 2147483647 h 34"/>
                <a:gd name="T102" fmla="*/ 2147483647 w 44"/>
                <a:gd name="T103" fmla="*/ 2147483647 h 34"/>
                <a:gd name="T104" fmla="*/ 2147483647 w 44"/>
                <a:gd name="T105" fmla="*/ 2147483647 h 34"/>
                <a:gd name="T106" fmla="*/ 2147483647 w 44"/>
                <a:gd name="T107" fmla="*/ 2147483647 h 34"/>
                <a:gd name="T108" fmla="*/ 2147483647 w 44"/>
                <a:gd name="T109" fmla="*/ 2147483647 h 34"/>
                <a:gd name="T110" fmla="*/ 2147483647 w 44"/>
                <a:gd name="T111" fmla="*/ 2147483647 h 34"/>
                <a:gd name="T112" fmla="*/ 2147483647 w 44"/>
                <a:gd name="T113" fmla="*/ 2147483647 h 34"/>
                <a:gd name="T114" fmla="*/ 2147483647 w 44"/>
                <a:gd name="T115" fmla="*/ 2147483647 h 34"/>
                <a:gd name="T116" fmla="*/ 2147483647 w 44"/>
                <a:gd name="T117" fmla="*/ 2147483647 h 34"/>
                <a:gd name="T118" fmla="*/ 2147483647 w 44"/>
                <a:gd name="T119" fmla="*/ 2147483647 h 34"/>
                <a:gd name="T120" fmla="*/ 2147483647 w 44"/>
                <a:gd name="T121" fmla="*/ 2147483647 h 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"/>
                <a:gd name="T184" fmla="*/ 0 h 34"/>
                <a:gd name="T185" fmla="*/ 44 w 44"/>
                <a:gd name="T186" fmla="*/ 34 h 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" h="34">
                  <a:moveTo>
                    <a:pt x="3" y="33"/>
                  </a:moveTo>
                  <a:lnTo>
                    <a:pt x="6" y="33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27" y="33"/>
                  </a:lnTo>
                  <a:lnTo>
                    <a:pt x="26" y="30"/>
                  </a:lnTo>
                  <a:lnTo>
                    <a:pt x="28" y="29"/>
                  </a:lnTo>
                  <a:lnTo>
                    <a:pt x="26" y="28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39" y="10"/>
                  </a:lnTo>
                  <a:lnTo>
                    <a:pt x="41" y="9"/>
                  </a:lnTo>
                  <a:lnTo>
                    <a:pt x="44" y="11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2" y="11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2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458"/>
            <p:cNvSpPr>
              <a:spLocks/>
            </p:cNvSpPr>
            <p:nvPr/>
          </p:nvSpPr>
          <p:spPr bwMode="auto">
            <a:xfrm>
              <a:off x="5275263" y="3709988"/>
              <a:ext cx="73025" cy="44450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8"/>
                <a:gd name="T47" fmla="*/ 46 w 46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60"/>
            <p:cNvSpPr>
              <a:spLocks/>
            </p:cNvSpPr>
            <p:nvPr/>
          </p:nvSpPr>
          <p:spPr bwMode="auto">
            <a:xfrm>
              <a:off x="6481763" y="4425950"/>
              <a:ext cx="57150" cy="68263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54"/>
                <a:gd name="T20" fmla="*/ 42 w 4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61"/>
            <p:cNvSpPr>
              <a:spLocks/>
            </p:cNvSpPr>
            <p:nvPr/>
          </p:nvSpPr>
          <p:spPr bwMode="auto">
            <a:xfrm>
              <a:off x="7205663" y="4143375"/>
              <a:ext cx="53975" cy="53975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62"/>
            <p:cNvSpPr>
              <a:spLocks/>
            </p:cNvSpPr>
            <p:nvPr/>
          </p:nvSpPr>
          <p:spPr bwMode="auto">
            <a:xfrm>
              <a:off x="7496175" y="4010025"/>
              <a:ext cx="31750" cy="93663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2"/>
                <a:gd name="T20" fmla="*/ 24 w 2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63"/>
            <p:cNvSpPr>
              <a:spLocks/>
            </p:cNvSpPr>
            <p:nvPr/>
          </p:nvSpPr>
          <p:spPr bwMode="auto">
            <a:xfrm>
              <a:off x="7731125" y="3767138"/>
              <a:ext cx="46038" cy="69850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4"/>
                <a:gd name="T23" fmla="*/ 36 w 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64"/>
            <p:cNvSpPr>
              <a:spLocks/>
            </p:cNvSpPr>
            <p:nvPr/>
          </p:nvSpPr>
          <p:spPr bwMode="auto">
            <a:xfrm>
              <a:off x="7786688" y="3408363"/>
              <a:ext cx="344487" cy="374650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4"/>
                <a:gd name="T106" fmla="*/ 0 h 289"/>
                <a:gd name="T107" fmla="*/ 264 w 264"/>
                <a:gd name="T108" fmla="*/ 289 h 2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265"/>
            <p:cNvSpPr>
              <a:spLocks/>
            </p:cNvSpPr>
            <p:nvPr/>
          </p:nvSpPr>
          <p:spPr bwMode="auto">
            <a:xfrm>
              <a:off x="8029575" y="3063875"/>
              <a:ext cx="61913" cy="306388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234"/>
                <a:gd name="T44" fmla="*/ 48 w 48"/>
                <a:gd name="T45" fmla="*/ 234 h 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72"/>
            <p:cNvSpPr>
              <a:spLocks/>
            </p:cNvSpPr>
            <p:nvPr/>
          </p:nvSpPr>
          <p:spPr bwMode="auto">
            <a:xfrm>
              <a:off x="7478713" y="4189413"/>
              <a:ext cx="141287" cy="195262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51"/>
                <a:gd name="T47" fmla="*/ 108 w 108"/>
                <a:gd name="T48" fmla="*/ 151 h 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73"/>
            <p:cNvSpPr>
              <a:spLocks/>
            </p:cNvSpPr>
            <p:nvPr/>
          </p:nvSpPr>
          <p:spPr bwMode="auto">
            <a:xfrm>
              <a:off x="7535863" y="4416425"/>
              <a:ext cx="115887" cy="92075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72"/>
                <a:gd name="T32" fmla="*/ 90 w 90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298"/>
            <p:cNvSpPr>
              <a:spLocks/>
            </p:cNvSpPr>
            <p:nvPr/>
          </p:nvSpPr>
          <p:spPr bwMode="auto">
            <a:xfrm>
              <a:off x="6678613" y="3992563"/>
              <a:ext cx="119062" cy="10160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78"/>
                <a:gd name="T47" fmla="*/ 90 w 90"/>
                <a:gd name="T48" fmla="*/ 78 h 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329"/>
            <p:cNvSpPr>
              <a:spLocks/>
            </p:cNvSpPr>
            <p:nvPr/>
          </p:nvSpPr>
          <p:spPr bwMode="auto">
            <a:xfrm>
              <a:off x="6992938" y="4103688"/>
              <a:ext cx="179387" cy="288925"/>
            </a:xfrm>
            <a:custGeom>
              <a:avLst/>
              <a:gdLst>
                <a:gd name="T0" fmla="*/ 2147483647 w 138"/>
                <a:gd name="T1" fmla="*/ 2147483647 h 223"/>
                <a:gd name="T2" fmla="*/ 2147483647 w 138"/>
                <a:gd name="T3" fmla="*/ 2147483647 h 223"/>
                <a:gd name="T4" fmla="*/ 2147483647 w 138"/>
                <a:gd name="T5" fmla="*/ 2147483647 h 223"/>
                <a:gd name="T6" fmla="*/ 2147483647 w 138"/>
                <a:gd name="T7" fmla="*/ 2147483647 h 223"/>
                <a:gd name="T8" fmla="*/ 2147483647 w 138"/>
                <a:gd name="T9" fmla="*/ 2147483647 h 223"/>
                <a:gd name="T10" fmla="*/ 2147483647 w 138"/>
                <a:gd name="T11" fmla="*/ 2147483647 h 223"/>
                <a:gd name="T12" fmla="*/ 2147483647 w 138"/>
                <a:gd name="T13" fmla="*/ 2147483647 h 223"/>
                <a:gd name="T14" fmla="*/ 2147483647 w 138"/>
                <a:gd name="T15" fmla="*/ 2147483647 h 223"/>
                <a:gd name="T16" fmla="*/ 2147483647 w 138"/>
                <a:gd name="T17" fmla="*/ 2147483647 h 223"/>
                <a:gd name="T18" fmla="*/ 2147483647 w 138"/>
                <a:gd name="T19" fmla="*/ 2147483647 h 223"/>
                <a:gd name="T20" fmla="*/ 2147483647 w 138"/>
                <a:gd name="T21" fmla="*/ 2147483647 h 223"/>
                <a:gd name="T22" fmla="*/ 2147483647 w 138"/>
                <a:gd name="T23" fmla="*/ 0 h 223"/>
                <a:gd name="T24" fmla="*/ 2147483647 w 138"/>
                <a:gd name="T25" fmla="*/ 0 h 223"/>
                <a:gd name="T26" fmla="*/ 2147483647 w 138"/>
                <a:gd name="T27" fmla="*/ 2147483647 h 223"/>
                <a:gd name="T28" fmla="*/ 0 w 138"/>
                <a:gd name="T29" fmla="*/ 2147483647 h 223"/>
                <a:gd name="T30" fmla="*/ 0 w 138"/>
                <a:gd name="T31" fmla="*/ 2147483647 h 223"/>
                <a:gd name="T32" fmla="*/ 2147483647 w 138"/>
                <a:gd name="T33" fmla="*/ 2147483647 h 223"/>
                <a:gd name="T34" fmla="*/ 2147483647 w 138"/>
                <a:gd name="T35" fmla="*/ 2147483647 h 223"/>
                <a:gd name="T36" fmla="*/ 2147483647 w 138"/>
                <a:gd name="T37" fmla="*/ 2147483647 h 223"/>
                <a:gd name="T38" fmla="*/ 2147483647 w 138"/>
                <a:gd name="T39" fmla="*/ 2147483647 h 223"/>
                <a:gd name="T40" fmla="*/ 2147483647 w 138"/>
                <a:gd name="T41" fmla="*/ 2147483647 h 223"/>
                <a:gd name="T42" fmla="*/ 2147483647 w 138"/>
                <a:gd name="T43" fmla="*/ 2147483647 h 223"/>
                <a:gd name="T44" fmla="*/ 2147483647 w 138"/>
                <a:gd name="T45" fmla="*/ 2147483647 h 223"/>
                <a:gd name="T46" fmla="*/ 2147483647 w 138"/>
                <a:gd name="T47" fmla="*/ 2147483647 h 223"/>
                <a:gd name="T48" fmla="*/ 2147483647 w 138"/>
                <a:gd name="T49" fmla="*/ 2147483647 h 223"/>
                <a:gd name="T50" fmla="*/ 2147483647 w 138"/>
                <a:gd name="T51" fmla="*/ 2147483647 h 223"/>
                <a:gd name="T52" fmla="*/ 2147483647 w 138"/>
                <a:gd name="T53" fmla="*/ 2147483647 h 223"/>
                <a:gd name="T54" fmla="*/ 2147483647 w 138"/>
                <a:gd name="T55" fmla="*/ 2147483647 h 223"/>
                <a:gd name="T56" fmla="*/ 2147483647 w 138"/>
                <a:gd name="T57" fmla="*/ 2147483647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223"/>
                <a:gd name="T89" fmla="*/ 138 w 138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223">
                  <a:moveTo>
                    <a:pt x="102" y="205"/>
                  </a:moveTo>
                  <a:lnTo>
                    <a:pt x="120" y="199"/>
                  </a:lnTo>
                  <a:lnTo>
                    <a:pt x="138" y="187"/>
                  </a:lnTo>
                  <a:lnTo>
                    <a:pt x="138" y="151"/>
                  </a:lnTo>
                  <a:lnTo>
                    <a:pt x="138" y="120"/>
                  </a:lnTo>
                  <a:lnTo>
                    <a:pt x="120" y="102"/>
                  </a:lnTo>
                  <a:lnTo>
                    <a:pt x="96" y="72"/>
                  </a:lnTo>
                  <a:lnTo>
                    <a:pt x="78" y="48"/>
                  </a:lnTo>
                  <a:lnTo>
                    <a:pt x="84" y="36"/>
                  </a:lnTo>
                  <a:lnTo>
                    <a:pt x="78" y="24"/>
                  </a:lnTo>
                  <a:lnTo>
                    <a:pt x="60" y="1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12" y="6"/>
                  </a:lnTo>
                  <a:lnTo>
                    <a:pt x="0" y="24"/>
                  </a:lnTo>
                  <a:lnTo>
                    <a:pt x="6" y="36"/>
                  </a:lnTo>
                  <a:lnTo>
                    <a:pt x="12" y="72"/>
                  </a:lnTo>
                  <a:lnTo>
                    <a:pt x="54" y="72"/>
                  </a:lnTo>
                  <a:lnTo>
                    <a:pt x="72" y="78"/>
                  </a:lnTo>
                  <a:lnTo>
                    <a:pt x="102" y="126"/>
                  </a:lnTo>
                  <a:lnTo>
                    <a:pt x="96" y="145"/>
                  </a:lnTo>
                  <a:lnTo>
                    <a:pt x="60" y="151"/>
                  </a:lnTo>
                  <a:lnTo>
                    <a:pt x="42" y="163"/>
                  </a:lnTo>
                  <a:lnTo>
                    <a:pt x="42" y="187"/>
                  </a:lnTo>
                  <a:lnTo>
                    <a:pt x="72" y="217"/>
                  </a:lnTo>
                  <a:lnTo>
                    <a:pt x="84" y="223"/>
                  </a:lnTo>
                  <a:lnTo>
                    <a:pt x="96" y="217"/>
                  </a:lnTo>
                  <a:lnTo>
                    <a:pt x="102" y="20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330"/>
            <p:cNvSpPr>
              <a:spLocks/>
            </p:cNvSpPr>
            <p:nvPr/>
          </p:nvSpPr>
          <p:spPr bwMode="auto">
            <a:xfrm>
              <a:off x="7048500" y="4070350"/>
              <a:ext cx="180975" cy="355600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271"/>
                <a:gd name="T89" fmla="*/ 138 w 138"/>
                <a:gd name="T90" fmla="*/ 271 h 2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331"/>
            <p:cNvSpPr>
              <a:spLocks/>
            </p:cNvSpPr>
            <p:nvPr/>
          </p:nvSpPr>
          <p:spPr bwMode="auto">
            <a:xfrm>
              <a:off x="6489700" y="3876675"/>
              <a:ext cx="196850" cy="93663"/>
            </a:xfrm>
            <a:custGeom>
              <a:avLst/>
              <a:gdLst>
                <a:gd name="T0" fmla="*/ 2147483647 w 150"/>
                <a:gd name="T1" fmla="*/ 2147483647 h 72"/>
                <a:gd name="T2" fmla="*/ 2147483647 w 150"/>
                <a:gd name="T3" fmla="*/ 2147483647 h 72"/>
                <a:gd name="T4" fmla="*/ 2147483647 w 150"/>
                <a:gd name="T5" fmla="*/ 0 h 72"/>
                <a:gd name="T6" fmla="*/ 2147483647 w 150"/>
                <a:gd name="T7" fmla="*/ 0 h 72"/>
                <a:gd name="T8" fmla="*/ 0 w 150"/>
                <a:gd name="T9" fmla="*/ 2147483647 h 72"/>
                <a:gd name="T10" fmla="*/ 2147483647 w 150"/>
                <a:gd name="T11" fmla="*/ 2147483647 h 72"/>
                <a:gd name="T12" fmla="*/ 2147483647 w 150"/>
                <a:gd name="T13" fmla="*/ 2147483647 h 72"/>
                <a:gd name="T14" fmla="*/ 2147483647 w 150"/>
                <a:gd name="T15" fmla="*/ 2147483647 h 72"/>
                <a:gd name="T16" fmla="*/ 2147483647 w 150"/>
                <a:gd name="T17" fmla="*/ 2147483647 h 72"/>
                <a:gd name="T18" fmla="*/ 2147483647 w 150"/>
                <a:gd name="T19" fmla="*/ 2147483647 h 72"/>
                <a:gd name="T20" fmla="*/ 2147483647 w 150"/>
                <a:gd name="T21" fmla="*/ 2147483647 h 72"/>
                <a:gd name="T22" fmla="*/ 2147483647 w 150"/>
                <a:gd name="T23" fmla="*/ 2147483647 h 72"/>
                <a:gd name="T24" fmla="*/ 2147483647 w 150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0"/>
                <a:gd name="T40" fmla="*/ 0 h 72"/>
                <a:gd name="T41" fmla="*/ 150 w 150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0" h="72">
                  <a:moveTo>
                    <a:pt x="102" y="36"/>
                  </a:moveTo>
                  <a:lnTo>
                    <a:pt x="66" y="18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30"/>
                  </a:lnTo>
                  <a:lnTo>
                    <a:pt x="60" y="60"/>
                  </a:lnTo>
                  <a:lnTo>
                    <a:pt x="102" y="66"/>
                  </a:lnTo>
                  <a:lnTo>
                    <a:pt x="126" y="72"/>
                  </a:lnTo>
                  <a:lnTo>
                    <a:pt x="138" y="72"/>
                  </a:lnTo>
                  <a:lnTo>
                    <a:pt x="150" y="54"/>
                  </a:lnTo>
                  <a:lnTo>
                    <a:pt x="138" y="42"/>
                  </a:lnTo>
                  <a:lnTo>
                    <a:pt x="102" y="36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33"/>
            <p:cNvSpPr>
              <a:spLocks/>
            </p:cNvSpPr>
            <p:nvPr/>
          </p:nvSpPr>
          <p:spPr bwMode="auto">
            <a:xfrm>
              <a:off x="6692900" y="3143250"/>
              <a:ext cx="777875" cy="390525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95"/>
                <a:gd name="T91" fmla="*/ 0 h 301"/>
                <a:gd name="T92" fmla="*/ 595 w 595"/>
                <a:gd name="T93" fmla="*/ 301 h 3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446"/>
            <p:cNvSpPr>
              <a:spLocks/>
            </p:cNvSpPr>
            <p:nvPr/>
          </p:nvSpPr>
          <p:spPr bwMode="auto">
            <a:xfrm>
              <a:off x="6926263" y="4132263"/>
              <a:ext cx="201612" cy="361950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7"/>
                <a:gd name="T94" fmla="*/ 0 h 190"/>
                <a:gd name="T95" fmla="*/ 107 w 107"/>
                <a:gd name="T96" fmla="*/ 190 h 1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447"/>
            <p:cNvSpPr>
              <a:spLocks/>
            </p:cNvSpPr>
            <p:nvPr/>
          </p:nvSpPr>
          <p:spPr bwMode="auto">
            <a:xfrm>
              <a:off x="6792913" y="3927475"/>
              <a:ext cx="227012" cy="444500"/>
            </a:xfrm>
            <a:custGeom>
              <a:avLst/>
              <a:gdLst>
                <a:gd name="T0" fmla="*/ 2147483647 w 120"/>
                <a:gd name="T1" fmla="*/ 0 h 233"/>
                <a:gd name="T2" fmla="*/ 2147483647 w 120"/>
                <a:gd name="T3" fmla="*/ 2147483647 h 233"/>
                <a:gd name="T4" fmla="*/ 2147483647 w 120"/>
                <a:gd name="T5" fmla="*/ 2147483647 h 233"/>
                <a:gd name="T6" fmla="*/ 2147483647 w 120"/>
                <a:gd name="T7" fmla="*/ 2147483647 h 233"/>
                <a:gd name="T8" fmla="*/ 2147483647 w 120"/>
                <a:gd name="T9" fmla="*/ 2147483647 h 233"/>
                <a:gd name="T10" fmla="*/ 0 w 120"/>
                <a:gd name="T11" fmla="*/ 2147483647 h 233"/>
                <a:gd name="T12" fmla="*/ 2147483647 w 120"/>
                <a:gd name="T13" fmla="*/ 2147483647 h 233"/>
                <a:gd name="T14" fmla="*/ 2147483647 w 120"/>
                <a:gd name="T15" fmla="*/ 2147483647 h 233"/>
                <a:gd name="T16" fmla="*/ 2147483647 w 120"/>
                <a:gd name="T17" fmla="*/ 2147483647 h 233"/>
                <a:gd name="T18" fmla="*/ 2147483647 w 120"/>
                <a:gd name="T19" fmla="*/ 2147483647 h 233"/>
                <a:gd name="T20" fmla="*/ 2147483647 w 120"/>
                <a:gd name="T21" fmla="*/ 2147483647 h 233"/>
                <a:gd name="T22" fmla="*/ 2147483647 w 120"/>
                <a:gd name="T23" fmla="*/ 2147483647 h 233"/>
                <a:gd name="T24" fmla="*/ 2147483647 w 120"/>
                <a:gd name="T25" fmla="*/ 2147483647 h 233"/>
                <a:gd name="T26" fmla="*/ 2147483647 w 120"/>
                <a:gd name="T27" fmla="*/ 2147483647 h 233"/>
                <a:gd name="T28" fmla="*/ 2147483647 w 120"/>
                <a:gd name="T29" fmla="*/ 2147483647 h 233"/>
                <a:gd name="T30" fmla="*/ 2147483647 w 120"/>
                <a:gd name="T31" fmla="*/ 2147483647 h 233"/>
                <a:gd name="T32" fmla="*/ 2147483647 w 120"/>
                <a:gd name="T33" fmla="*/ 2147483647 h 233"/>
                <a:gd name="T34" fmla="*/ 2147483647 w 120"/>
                <a:gd name="T35" fmla="*/ 2147483647 h 233"/>
                <a:gd name="T36" fmla="*/ 2147483647 w 120"/>
                <a:gd name="T37" fmla="*/ 2147483647 h 233"/>
                <a:gd name="T38" fmla="*/ 2147483647 w 120"/>
                <a:gd name="T39" fmla="*/ 2147483647 h 233"/>
                <a:gd name="T40" fmla="*/ 2147483647 w 120"/>
                <a:gd name="T41" fmla="*/ 2147483647 h 233"/>
                <a:gd name="T42" fmla="*/ 2147483647 w 120"/>
                <a:gd name="T43" fmla="*/ 2147483647 h 233"/>
                <a:gd name="T44" fmla="*/ 2147483647 w 120"/>
                <a:gd name="T45" fmla="*/ 2147483647 h 233"/>
                <a:gd name="T46" fmla="*/ 2147483647 w 120"/>
                <a:gd name="T47" fmla="*/ 2147483647 h 233"/>
                <a:gd name="T48" fmla="*/ 2147483647 w 120"/>
                <a:gd name="T49" fmla="*/ 2147483647 h 233"/>
                <a:gd name="T50" fmla="*/ 2147483647 w 120"/>
                <a:gd name="T51" fmla="*/ 2147483647 h 233"/>
                <a:gd name="T52" fmla="*/ 2147483647 w 120"/>
                <a:gd name="T53" fmla="*/ 2147483647 h 233"/>
                <a:gd name="T54" fmla="*/ 2147483647 w 120"/>
                <a:gd name="T55" fmla="*/ 2147483647 h 233"/>
                <a:gd name="T56" fmla="*/ 2147483647 w 120"/>
                <a:gd name="T57" fmla="*/ 2147483647 h 233"/>
                <a:gd name="T58" fmla="*/ 2147483647 w 120"/>
                <a:gd name="T59" fmla="*/ 2147483647 h 233"/>
                <a:gd name="T60" fmla="*/ 2147483647 w 120"/>
                <a:gd name="T61" fmla="*/ 2147483647 h 233"/>
                <a:gd name="T62" fmla="*/ 2147483647 w 120"/>
                <a:gd name="T63" fmla="*/ 2147483647 h 233"/>
                <a:gd name="T64" fmla="*/ 2147483647 w 120"/>
                <a:gd name="T65" fmla="*/ 0 h 2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"/>
                <a:gd name="T100" fmla="*/ 0 h 233"/>
                <a:gd name="T101" fmla="*/ 120 w 120"/>
                <a:gd name="T102" fmla="*/ 233 h 2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" h="233">
                  <a:moveTo>
                    <a:pt x="72" y="0"/>
                  </a:moveTo>
                  <a:lnTo>
                    <a:pt x="55" y="17"/>
                  </a:lnTo>
                  <a:lnTo>
                    <a:pt x="40" y="26"/>
                  </a:lnTo>
                  <a:lnTo>
                    <a:pt x="15" y="60"/>
                  </a:lnTo>
                  <a:lnTo>
                    <a:pt x="7" y="85"/>
                  </a:lnTo>
                  <a:lnTo>
                    <a:pt x="0" y="98"/>
                  </a:lnTo>
                  <a:lnTo>
                    <a:pt x="23" y="123"/>
                  </a:lnTo>
                  <a:lnTo>
                    <a:pt x="31" y="142"/>
                  </a:lnTo>
                  <a:lnTo>
                    <a:pt x="26" y="161"/>
                  </a:lnTo>
                  <a:lnTo>
                    <a:pt x="44" y="165"/>
                  </a:lnTo>
                  <a:lnTo>
                    <a:pt x="58" y="157"/>
                  </a:lnTo>
                  <a:lnTo>
                    <a:pt x="65" y="148"/>
                  </a:lnTo>
                  <a:lnTo>
                    <a:pt x="80" y="188"/>
                  </a:lnTo>
                  <a:lnTo>
                    <a:pt x="86" y="211"/>
                  </a:lnTo>
                  <a:lnTo>
                    <a:pt x="85" y="233"/>
                  </a:lnTo>
                  <a:lnTo>
                    <a:pt x="99" y="212"/>
                  </a:lnTo>
                  <a:lnTo>
                    <a:pt x="92" y="188"/>
                  </a:lnTo>
                  <a:lnTo>
                    <a:pt x="80" y="173"/>
                  </a:lnTo>
                  <a:lnTo>
                    <a:pt x="86" y="161"/>
                  </a:lnTo>
                  <a:lnTo>
                    <a:pt x="85" y="151"/>
                  </a:lnTo>
                  <a:lnTo>
                    <a:pt x="69" y="130"/>
                  </a:lnTo>
                  <a:lnTo>
                    <a:pt x="77" y="114"/>
                  </a:lnTo>
                  <a:lnTo>
                    <a:pt x="106" y="106"/>
                  </a:lnTo>
                  <a:lnTo>
                    <a:pt x="120" y="91"/>
                  </a:lnTo>
                  <a:lnTo>
                    <a:pt x="111" y="91"/>
                  </a:lnTo>
                  <a:lnTo>
                    <a:pt x="104" y="87"/>
                  </a:lnTo>
                  <a:lnTo>
                    <a:pt x="93" y="84"/>
                  </a:lnTo>
                  <a:lnTo>
                    <a:pt x="98" y="73"/>
                  </a:lnTo>
                  <a:lnTo>
                    <a:pt x="88" y="60"/>
                  </a:lnTo>
                  <a:lnTo>
                    <a:pt x="77" y="42"/>
                  </a:lnTo>
                  <a:lnTo>
                    <a:pt x="86" y="34"/>
                  </a:lnTo>
                  <a:lnTo>
                    <a:pt x="86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449"/>
            <p:cNvSpPr>
              <a:spLocks noChangeShapeType="1"/>
            </p:cNvSpPr>
            <p:nvPr/>
          </p:nvSpPr>
          <p:spPr bwMode="auto">
            <a:xfrm>
              <a:off x="7440613" y="4206875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Freeform 506"/>
            <p:cNvSpPr>
              <a:spLocks/>
            </p:cNvSpPr>
            <p:nvPr/>
          </p:nvSpPr>
          <p:spPr bwMode="auto">
            <a:xfrm>
              <a:off x="7589838" y="3492500"/>
              <a:ext cx="123825" cy="155575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"/>
                <a:gd name="T100" fmla="*/ 0 h 98"/>
                <a:gd name="T101" fmla="*/ 78 w 78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517"/>
            <p:cNvSpPr>
              <a:spLocks/>
            </p:cNvSpPr>
            <p:nvPr/>
          </p:nvSpPr>
          <p:spPr bwMode="auto">
            <a:xfrm>
              <a:off x="7637463" y="3632200"/>
              <a:ext cx="85725" cy="104775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66"/>
                <a:gd name="T56" fmla="*/ 54 w 54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" name="Group 221"/>
            <p:cNvGrpSpPr/>
            <p:nvPr/>
          </p:nvGrpSpPr>
          <p:grpSpPr>
            <a:xfrm>
              <a:off x="6191250" y="3683791"/>
              <a:ext cx="723900" cy="772322"/>
              <a:chOff x="6191250" y="3683791"/>
              <a:chExt cx="723900" cy="772322"/>
            </a:xfrm>
            <a:solidFill>
              <a:schemeClr val="tx2"/>
            </a:solidFill>
          </p:grpSpPr>
          <p:grpSp>
            <p:nvGrpSpPr>
              <p:cNvPr id="212" name="Group 211"/>
              <p:cNvGrpSpPr/>
              <p:nvPr/>
            </p:nvGrpSpPr>
            <p:grpSpPr>
              <a:xfrm>
                <a:off x="6191250" y="3683791"/>
                <a:ext cx="723900" cy="772322"/>
                <a:chOff x="6191250" y="3683791"/>
                <a:chExt cx="723900" cy="772322"/>
              </a:xfrm>
              <a:grpFill/>
            </p:grpSpPr>
            <p:sp>
              <p:nvSpPr>
                <p:cNvPr id="214" name="Freeform 296"/>
                <p:cNvSpPr>
                  <a:spLocks/>
                </p:cNvSpPr>
                <p:nvPr/>
              </p:nvSpPr>
              <p:spPr bwMode="auto">
                <a:xfrm>
                  <a:off x="6191250" y="3713163"/>
                  <a:ext cx="723900" cy="742950"/>
                </a:xfrm>
                <a:custGeom>
                  <a:avLst/>
                  <a:gdLst>
                    <a:gd name="connsiteX0" fmla="*/ 493 w 553"/>
                    <a:gd name="connsiteY0" fmla="*/ 252 h 571"/>
                    <a:gd name="connsiteX1" fmla="*/ 511 w 553"/>
                    <a:gd name="connsiteY1" fmla="*/ 234 h 571"/>
                    <a:gd name="connsiteX2" fmla="*/ 523 w 553"/>
                    <a:gd name="connsiteY2" fmla="*/ 198 h 571"/>
                    <a:gd name="connsiteX3" fmla="*/ 547 w 553"/>
                    <a:gd name="connsiteY3" fmla="*/ 180 h 571"/>
                    <a:gd name="connsiteX4" fmla="*/ 553 w 553"/>
                    <a:gd name="connsiteY4" fmla="*/ 168 h 571"/>
                    <a:gd name="connsiteX5" fmla="*/ 553 w 553"/>
                    <a:gd name="connsiteY5" fmla="*/ 168 h 571"/>
                    <a:gd name="connsiteX6" fmla="*/ 529 w 553"/>
                    <a:gd name="connsiteY6" fmla="*/ 150 h 571"/>
                    <a:gd name="connsiteX7" fmla="*/ 499 w 553"/>
                    <a:gd name="connsiteY7" fmla="*/ 150 h 571"/>
                    <a:gd name="connsiteX8" fmla="*/ 474 w 553"/>
                    <a:gd name="connsiteY8" fmla="*/ 168 h 571"/>
                    <a:gd name="connsiteX9" fmla="*/ 456 w 553"/>
                    <a:gd name="connsiteY9" fmla="*/ 192 h 571"/>
                    <a:gd name="connsiteX10" fmla="*/ 432 w 553"/>
                    <a:gd name="connsiteY10" fmla="*/ 192 h 571"/>
                    <a:gd name="connsiteX11" fmla="*/ 408 w 553"/>
                    <a:gd name="connsiteY11" fmla="*/ 192 h 571"/>
                    <a:gd name="connsiteX12" fmla="*/ 390 w 553"/>
                    <a:gd name="connsiteY12" fmla="*/ 180 h 571"/>
                    <a:gd name="connsiteX13" fmla="*/ 393 w 553"/>
                    <a:gd name="connsiteY13" fmla="*/ 181 h 571"/>
                    <a:gd name="connsiteX14" fmla="*/ 378 w 553"/>
                    <a:gd name="connsiteY14" fmla="*/ 180 h 571"/>
                    <a:gd name="connsiteX15" fmla="*/ 366 w 553"/>
                    <a:gd name="connsiteY15" fmla="*/ 198 h 571"/>
                    <a:gd name="connsiteX16" fmla="*/ 354 w 553"/>
                    <a:gd name="connsiteY16" fmla="*/ 198 h 571"/>
                    <a:gd name="connsiteX17" fmla="*/ 330 w 553"/>
                    <a:gd name="connsiteY17" fmla="*/ 192 h 571"/>
                    <a:gd name="connsiteX18" fmla="*/ 288 w 553"/>
                    <a:gd name="connsiteY18" fmla="*/ 186 h 571"/>
                    <a:gd name="connsiteX19" fmla="*/ 228 w 553"/>
                    <a:gd name="connsiteY19" fmla="*/ 156 h 571"/>
                    <a:gd name="connsiteX20" fmla="*/ 246 w 553"/>
                    <a:gd name="connsiteY20" fmla="*/ 120 h 571"/>
                    <a:gd name="connsiteX21" fmla="*/ 216 w 553"/>
                    <a:gd name="connsiteY21" fmla="*/ 108 h 571"/>
                    <a:gd name="connsiteX22" fmla="*/ 204 w 553"/>
                    <a:gd name="connsiteY22" fmla="*/ 84 h 571"/>
                    <a:gd name="connsiteX23" fmla="*/ 216 w 553"/>
                    <a:gd name="connsiteY23" fmla="*/ 66 h 571"/>
                    <a:gd name="connsiteX24" fmla="*/ 210 w 553"/>
                    <a:gd name="connsiteY24" fmla="*/ 48 h 571"/>
                    <a:gd name="connsiteX25" fmla="*/ 234 w 553"/>
                    <a:gd name="connsiteY25" fmla="*/ 12 h 571"/>
                    <a:gd name="connsiteX26" fmla="*/ 228 w 553"/>
                    <a:gd name="connsiteY26" fmla="*/ 0 h 571"/>
                    <a:gd name="connsiteX27" fmla="*/ 192 w 553"/>
                    <a:gd name="connsiteY27" fmla="*/ 0 h 571"/>
                    <a:gd name="connsiteX28" fmla="*/ 168 w 553"/>
                    <a:gd name="connsiteY28" fmla="*/ 0 h 571"/>
                    <a:gd name="connsiteX29" fmla="*/ 174 w 553"/>
                    <a:gd name="connsiteY29" fmla="*/ 6 h 571"/>
                    <a:gd name="connsiteX30" fmla="*/ 180 w 553"/>
                    <a:gd name="connsiteY30" fmla="*/ 12 h 571"/>
                    <a:gd name="connsiteX31" fmla="*/ 114 w 553"/>
                    <a:gd name="connsiteY31" fmla="*/ 24 h 571"/>
                    <a:gd name="connsiteX32" fmla="*/ 114 w 553"/>
                    <a:gd name="connsiteY32" fmla="*/ 54 h 571"/>
                    <a:gd name="connsiteX33" fmla="*/ 132 w 553"/>
                    <a:gd name="connsiteY33" fmla="*/ 66 h 571"/>
                    <a:gd name="connsiteX34" fmla="*/ 120 w 553"/>
                    <a:gd name="connsiteY34" fmla="*/ 96 h 571"/>
                    <a:gd name="connsiteX35" fmla="*/ 108 w 553"/>
                    <a:gd name="connsiteY35" fmla="*/ 120 h 571"/>
                    <a:gd name="connsiteX36" fmla="*/ 72 w 553"/>
                    <a:gd name="connsiteY36" fmla="*/ 174 h 571"/>
                    <a:gd name="connsiteX37" fmla="*/ 48 w 553"/>
                    <a:gd name="connsiteY37" fmla="*/ 174 h 571"/>
                    <a:gd name="connsiteX38" fmla="*/ 30 w 553"/>
                    <a:gd name="connsiteY38" fmla="*/ 192 h 571"/>
                    <a:gd name="connsiteX39" fmla="*/ 42 w 553"/>
                    <a:gd name="connsiteY39" fmla="*/ 216 h 571"/>
                    <a:gd name="connsiteX40" fmla="*/ 60 w 553"/>
                    <a:gd name="connsiteY40" fmla="*/ 240 h 571"/>
                    <a:gd name="connsiteX41" fmla="*/ 36 w 553"/>
                    <a:gd name="connsiteY41" fmla="*/ 252 h 571"/>
                    <a:gd name="connsiteX42" fmla="*/ 12 w 553"/>
                    <a:gd name="connsiteY42" fmla="*/ 258 h 571"/>
                    <a:gd name="connsiteX43" fmla="*/ 0 w 553"/>
                    <a:gd name="connsiteY43" fmla="*/ 264 h 571"/>
                    <a:gd name="connsiteX44" fmla="*/ 0 w 553"/>
                    <a:gd name="connsiteY44" fmla="*/ 264 h 571"/>
                    <a:gd name="connsiteX45" fmla="*/ 24 w 553"/>
                    <a:gd name="connsiteY45" fmla="*/ 294 h 571"/>
                    <a:gd name="connsiteX46" fmla="*/ 42 w 553"/>
                    <a:gd name="connsiteY46" fmla="*/ 318 h 571"/>
                    <a:gd name="connsiteX47" fmla="*/ 78 w 553"/>
                    <a:gd name="connsiteY47" fmla="*/ 294 h 571"/>
                    <a:gd name="connsiteX48" fmla="*/ 90 w 553"/>
                    <a:gd name="connsiteY48" fmla="*/ 408 h 571"/>
                    <a:gd name="connsiteX49" fmla="*/ 108 w 553"/>
                    <a:gd name="connsiteY49" fmla="*/ 457 h 571"/>
                    <a:gd name="connsiteX50" fmla="*/ 138 w 553"/>
                    <a:gd name="connsiteY50" fmla="*/ 511 h 571"/>
                    <a:gd name="connsiteX51" fmla="*/ 156 w 553"/>
                    <a:gd name="connsiteY51" fmla="*/ 541 h 571"/>
                    <a:gd name="connsiteX52" fmla="*/ 174 w 553"/>
                    <a:gd name="connsiteY52" fmla="*/ 571 h 571"/>
                    <a:gd name="connsiteX53" fmla="*/ 192 w 553"/>
                    <a:gd name="connsiteY53" fmla="*/ 553 h 571"/>
                    <a:gd name="connsiteX54" fmla="*/ 216 w 553"/>
                    <a:gd name="connsiteY54" fmla="*/ 523 h 571"/>
                    <a:gd name="connsiteX55" fmla="*/ 222 w 553"/>
                    <a:gd name="connsiteY55" fmla="*/ 499 h 571"/>
                    <a:gd name="connsiteX56" fmla="*/ 228 w 553"/>
                    <a:gd name="connsiteY56" fmla="*/ 457 h 571"/>
                    <a:gd name="connsiteX57" fmla="*/ 234 w 553"/>
                    <a:gd name="connsiteY57" fmla="*/ 420 h 571"/>
                    <a:gd name="connsiteX58" fmla="*/ 276 w 553"/>
                    <a:gd name="connsiteY58" fmla="*/ 384 h 571"/>
                    <a:gd name="connsiteX59" fmla="*/ 318 w 553"/>
                    <a:gd name="connsiteY59" fmla="*/ 354 h 571"/>
                    <a:gd name="connsiteX60" fmla="*/ 342 w 553"/>
                    <a:gd name="connsiteY60" fmla="*/ 330 h 571"/>
                    <a:gd name="connsiteX61" fmla="*/ 360 w 553"/>
                    <a:gd name="connsiteY61" fmla="*/ 300 h 571"/>
                    <a:gd name="connsiteX62" fmla="*/ 390 w 553"/>
                    <a:gd name="connsiteY62" fmla="*/ 294 h 571"/>
                    <a:gd name="connsiteX63" fmla="*/ 378 w 553"/>
                    <a:gd name="connsiteY63" fmla="*/ 246 h 571"/>
                    <a:gd name="connsiteX64" fmla="*/ 372 w 553"/>
                    <a:gd name="connsiteY64" fmla="*/ 234 h 571"/>
                    <a:gd name="connsiteX65" fmla="*/ 378 w 553"/>
                    <a:gd name="connsiteY65" fmla="*/ 228 h 571"/>
                    <a:gd name="connsiteX66" fmla="*/ 384 w 553"/>
                    <a:gd name="connsiteY66" fmla="*/ 216 h 571"/>
                    <a:gd name="connsiteX67" fmla="*/ 402 w 553"/>
                    <a:gd name="connsiteY67" fmla="*/ 216 h 571"/>
                    <a:gd name="connsiteX68" fmla="*/ 420 w 553"/>
                    <a:gd name="connsiteY68" fmla="*/ 228 h 571"/>
                    <a:gd name="connsiteX69" fmla="*/ 456 w 553"/>
                    <a:gd name="connsiteY69" fmla="*/ 234 h 571"/>
                    <a:gd name="connsiteX70" fmla="*/ 450 w 553"/>
                    <a:gd name="connsiteY70" fmla="*/ 246 h 571"/>
                    <a:gd name="connsiteX71" fmla="*/ 444 w 553"/>
                    <a:gd name="connsiteY71" fmla="*/ 258 h 571"/>
                    <a:gd name="connsiteX72" fmla="*/ 462 w 553"/>
                    <a:gd name="connsiteY72" fmla="*/ 264 h 571"/>
                    <a:gd name="connsiteX73" fmla="*/ 456 w 553"/>
                    <a:gd name="connsiteY73" fmla="*/ 288 h 571"/>
                    <a:gd name="connsiteX74" fmla="*/ 462 w 553"/>
                    <a:gd name="connsiteY74" fmla="*/ 306 h 571"/>
                    <a:gd name="connsiteX75" fmla="*/ 474 w 553"/>
                    <a:gd name="connsiteY75" fmla="*/ 282 h 571"/>
                    <a:gd name="connsiteX76" fmla="*/ 493 w 553"/>
                    <a:gd name="connsiteY76" fmla="*/ 252 h 571"/>
                    <a:gd name="connsiteX0" fmla="*/ 493 w 553"/>
                    <a:gd name="connsiteY0" fmla="*/ 252 h 571"/>
                    <a:gd name="connsiteX1" fmla="*/ 511 w 553"/>
                    <a:gd name="connsiteY1" fmla="*/ 234 h 571"/>
                    <a:gd name="connsiteX2" fmla="*/ 523 w 553"/>
                    <a:gd name="connsiteY2" fmla="*/ 198 h 571"/>
                    <a:gd name="connsiteX3" fmla="*/ 547 w 553"/>
                    <a:gd name="connsiteY3" fmla="*/ 180 h 571"/>
                    <a:gd name="connsiteX4" fmla="*/ 553 w 553"/>
                    <a:gd name="connsiteY4" fmla="*/ 168 h 571"/>
                    <a:gd name="connsiteX5" fmla="*/ 553 w 553"/>
                    <a:gd name="connsiteY5" fmla="*/ 168 h 571"/>
                    <a:gd name="connsiteX6" fmla="*/ 529 w 553"/>
                    <a:gd name="connsiteY6" fmla="*/ 150 h 571"/>
                    <a:gd name="connsiteX7" fmla="*/ 499 w 553"/>
                    <a:gd name="connsiteY7" fmla="*/ 150 h 571"/>
                    <a:gd name="connsiteX8" fmla="*/ 474 w 553"/>
                    <a:gd name="connsiteY8" fmla="*/ 168 h 571"/>
                    <a:gd name="connsiteX9" fmla="*/ 456 w 553"/>
                    <a:gd name="connsiteY9" fmla="*/ 192 h 571"/>
                    <a:gd name="connsiteX10" fmla="*/ 432 w 553"/>
                    <a:gd name="connsiteY10" fmla="*/ 192 h 571"/>
                    <a:gd name="connsiteX11" fmla="*/ 408 w 553"/>
                    <a:gd name="connsiteY11" fmla="*/ 192 h 571"/>
                    <a:gd name="connsiteX12" fmla="*/ 390 w 553"/>
                    <a:gd name="connsiteY12" fmla="*/ 180 h 571"/>
                    <a:gd name="connsiteX13" fmla="*/ 393 w 553"/>
                    <a:gd name="connsiteY13" fmla="*/ 181 h 571"/>
                    <a:gd name="connsiteX14" fmla="*/ 378 w 553"/>
                    <a:gd name="connsiteY14" fmla="*/ 180 h 571"/>
                    <a:gd name="connsiteX15" fmla="*/ 366 w 553"/>
                    <a:gd name="connsiteY15" fmla="*/ 198 h 571"/>
                    <a:gd name="connsiteX16" fmla="*/ 354 w 553"/>
                    <a:gd name="connsiteY16" fmla="*/ 198 h 571"/>
                    <a:gd name="connsiteX17" fmla="*/ 330 w 553"/>
                    <a:gd name="connsiteY17" fmla="*/ 192 h 571"/>
                    <a:gd name="connsiteX18" fmla="*/ 288 w 553"/>
                    <a:gd name="connsiteY18" fmla="*/ 186 h 571"/>
                    <a:gd name="connsiteX19" fmla="*/ 228 w 553"/>
                    <a:gd name="connsiteY19" fmla="*/ 156 h 571"/>
                    <a:gd name="connsiteX20" fmla="*/ 246 w 553"/>
                    <a:gd name="connsiteY20" fmla="*/ 120 h 571"/>
                    <a:gd name="connsiteX21" fmla="*/ 216 w 553"/>
                    <a:gd name="connsiteY21" fmla="*/ 108 h 571"/>
                    <a:gd name="connsiteX22" fmla="*/ 204 w 553"/>
                    <a:gd name="connsiteY22" fmla="*/ 84 h 571"/>
                    <a:gd name="connsiteX23" fmla="*/ 216 w 553"/>
                    <a:gd name="connsiteY23" fmla="*/ 66 h 571"/>
                    <a:gd name="connsiteX24" fmla="*/ 210 w 553"/>
                    <a:gd name="connsiteY24" fmla="*/ 48 h 571"/>
                    <a:gd name="connsiteX25" fmla="*/ 234 w 553"/>
                    <a:gd name="connsiteY25" fmla="*/ 12 h 571"/>
                    <a:gd name="connsiteX26" fmla="*/ 228 w 553"/>
                    <a:gd name="connsiteY26" fmla="*/ 0 h 571"/>
                    <a:gd name="connsiteX27" fmla="*/ 192 w 553"/>
                    <a:gd name="connsiteY27" fmla="*/ 0 h 571"/>
                    <a:gd name="connsiteX28" fmla="*/ 168 w 553"/>
                    <a:gd name="connsiteY28" fmla="*/ 0 h 571"/>
                    <a:gd name="connsiteX29" fmla="*/ 174 w 553"/>
                    <a:gd name="connsiteY29" fmla="*/ 6 h 571"/>
                    <a:gd name="connsiteX30" fmla="*/ 180 w 553"/>
                    <a:gd name="connsiteY30" fmla="*/ 12 h 571"/>
                    <a:gd name="connsiteX31" fmla="*/ 114 w 553"/>
                    <a:gd name="connsiteY31" fmla="*/ 24 h 571"/>
                    <a:gd name="connsiteX32" fmla="*/ 114 w 553"/>
                    <a:gd name="connsiteY32" fmla="*/ 54 h 571"/>
                    <a:gd name="connsiteX33" fmla="*/ 132 w 553"/>
                    <a:gd name="connsiteY33" fmla="*/ 66 h 571"/>
                    <a:gd name="connsiteX34" fmla="*/ 120 w 553"/>
                    <a:gd name="connsiteY34" fmla="*/ 96 h 571"/>
                    <a:gd name="connsiteX35" fmla="*/ 108 w 553"/>
                    <a:gd name="connsiteY35" fmla="*/ 120 h 571"/>
                    <a:gd name="connsiteX36" fmla="*/ 72 w 553"/>
                    <a:gd name="connsiteY36" fmla="*/ 174 h 571"/>
                    <a:gd name="connsiteX37" fmla="*/ 48 w 553"/>
                    <a:gd name="connsiteY37" fmla="*/ 174 h 571"/>
                    <a:gd name="connsiteX38" fmla="*/ 30 w 553"/>
                    <a:gd name="connsiteY38" fmla="*/ 192 h 571"/>
                    <a:gd name="connsiteX39" fmla="*/ 42 w 553"/>
                    <a:gd name="connsiteY39" fmla="*/ 216 h 571"/>
                    <a:gd name="connsiteX40" fmla="*/ 60 w 553"/>
                    <a:gd name="connsiteY40" fmla="*/ 240 h 571"/>
                    <a:gd name="connsiteX41" fmla="*/ 36 w 553"/>
                    <a:gd name="connsiteY41" fmla="*/ 252 h 571"/>
                    <a:gd name="connsiteX42" fmla="*/ 12 w 553"/>
                    <a:gd name="connsiteY42" fmla="*/ 258 h 571"/>
                    <a:gd name="connsiteX43" fmla="*/ 0 w 553"/>
                    <a:gd name="connsiteY43" fmla="*/ 264 h 571"/>
                    <a:gd name="connsiteX44" fmla="*/ 0 w 553"/>
                    <a:gd name="connsiteY44" fmla="*/ 264 h 571"/>
                    <a:gd name="connsiteX45" fmla="*/ 24 w 553"/>
                    <a:gd name="connsiteY45" fmla="*/ 294 h 571"/>
                    <a:gd name="connsiteX46" fmla="*/ 42 w 553"/>
                    <a:gd name="connsiteY46" fmla="*/ 318 h 571"/>
                    <a:gd name="connsiteX47" fmla="*/ 78 w 553"/>
                    <a:gd name="connsiteY47" fmla="*/ 294 h 571"/>
                    <a:gd name="connsiteX48" fmla="*/ 90 w 553"/>
                    <a:gd name="connsiteY48" fmla="*/ 408 h 571"/>
                    <a:gd name="connsiteX49" fmla="*/ 108 w 553"/>
                    <a:gd name="connsiteY49" fmla="*/ 457 h 571"/>
                    <a:gd name="connsiteX50" fmla="*/ 138 w 553"/>
                    <a:gd name="connsiteY50" fmla="*/ 511 h 571"/>
                    <a:gd name="connsiteX51" fmla="*/ 156 w 553"/>
                    <a:gd name="connsiteY51" fmla="*/ 541 h 571"/>
                    <a:gd name="connsiteX52" fmla="*/ 174 w 553"/>
                    <a:gd name="connsiteY52" fmla="*/ 571 h 571"/>
                    <a:gd name="connsiteX53" fmla="*/ 192 w 553"/>
                    <a:gd name="connsiteY53" fmla="*/ 553 h 571"/>
                    <a:gd name="connsiteX54" fmla="*/ 216 w 553"/>
                    <a:gd name="connsiteY54" fmla="*/ 523 h 571"/>
                    <a:gd name="connsiteX55" fmla="*/ 222 w 553"/>
                    <a:gd name="connsiteY55" fmla="*/ 499 h 571"/>
                    <a:gd name="connsiteX56" fmla="*/ 228 w 553"/>
                    <a:gd name="connsiteY56" fmla="*/ 457 h 571"/>
                    <a:gd name="connsiteX57" fmla="*/ 234 w 553"/>
                    <a:gd name="connsiteY57" fmla="*/ 420 h 571"/>
                    <a:gd name="connsiteX58" fmla="*/ 276 w 553"/>
                    <a:gd name="connsiteY58" fmla="*/ 384 h 571"/>
                    <a:gd name="connsiteX59" fmla="*/ 318 w 553"/>
                    <a:gd name="connsiteY59" fmla="*/ 354 h 571"/>
                    <a:gd name="connsiteX60" fmla="*/ 342 w 553"/>
                    <a:gd name="connsiteY60" fmla="*/ 330 h 571"/>
                    <a:gd name="connsiteX61" fmla="*/ 360 w 553"/>
                    <a:gd name="connsiteY61" fmla="*/ 300 h 571"/>
                    <a:gd name="connsiteX62" fmla="*/ 390 w 553"/>
                    <a:gd name="connsiteY62" fmla="*/ 294 h 571"/>
                    <a:gd name="connsiteX63" fmla="*/ 378 w 553"/>
                    <a:gd name="connsiteY63" fmla="*/ 246 h 571"/>
                    <a:gd name="connsiteX64" fmla="*/ 372 w 553"/>
                    <a:gd name="connsiteY64" fmla="*/ 234 h 571"/>
                    <a:gd name="connsiteX65" fmla="*/ 378 w 553"/>
                    <a:gd name="connsiteY65" fmla="*/ 228 h 571"/>
                    <a:gd name="connsiteX66" fmla="*/ 384 w 553"/>
                    <a:gd name="connsiteY66" fmla="*/ 216 h 571"/>
                    <a:gd name="connsiteX67" fmla="*/ 402 w 553"/>
                    <a:gd name="connsiteY67" fmla="*/ 216 h 571"/>
                    <a:gd name="connsiteX68" fmla="*/ 420 w 553"/>
                    <a:gd name="connsiteY68" fmla="*/ 228 h 571"/>
                    <a:gd name="connsiteX69" fmla="*/ 456 w 553"/>
                    <a:gd name="connsiteY69" fmla="*/ 234 h 571"/>
                    <a:gd name="connsiteX70" fmla="*/ 450 w 553"/>
                    <a:gd name="connsiteY70" fmla="*/ 246 h 571"/>
                    <a:gd name="connsiteX71" fmla="*/ 444 w 553"/>
                    <a:gd name="connsiteY71" fmla="*/ 258 h 571"/>
                    <a:gd name="connsiteX72" fmla="*/ 462 w 553"/>
                    <a:gd name="connsiteY72" fmla="*/ 264 h 571"/>
                    <a:gd name="connsiteX73" fmla="*/ 456 w 553"/>
                    <a:gd name="connsiteY73" fmla="*/ 288 h 571"/>
                    <a:gd name="connsiteX74" fmla="*/ 462 w 553"/>
                    <a:gd name="connsiteY74" fmla="*/ 306 h 571"/>
                    <a:gd name="connsiteX75" fmla="*/ 474 w 553"/>
                    <a:gd name="connsiteY75" fmla="*/ 282 h 571"/>
                    <a:gd name="connsiteX76" fmla="*/ 493 w 553"/>
                    <a:gd name="connsiteY76" fmla="*/ 252 h 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553" h="571">
                      <a:moveTo>
                        <a:pt x="493" y="252"/>
                      </a:moveTo>
                      <a:lnTo>
                        <a:pt x="511" y="234"/>
                      </a:lnTo>
                      <a:lnTo>
                        <a:pt x="523" y="198"/>
                      </a:lnTo>
                      <a:lnTo>
                        <a:pt x="547" y="180"/>
                      </a:lnTo>
                      <a:lnTo>
                        <a:pt x="553" y="168"/>
                      </a:lnTo>
                      <a:lnTo>
                        <a:pt x="553" y="168"/>
                      </a:lnTo>
                      <a:lnTo>
                        <a:pt x="529" y="150"/>
                      </a:lnTo>
                      <a:lnTo>
                        <a:pt x="499" y="150"/>
                      </a:lnTo>
                      <a:cubicBezTo>
                        <a:pt x="491" y="156"/>
                        <a:pt x="482" y="162"/>
                        <a:pt x="474" y="168"/>
                      </a:cubicBezTo>
                      <a:lnTo>
                        <a:pt x="456" y="192"/>
                      </a:lnTo>
                      <a:lnTo>
                        <a:pt x="432" y="192"/>
                      </a:lnTo>
                      <a:lnTo>
                        <a:pt x="408" y="192"/>
                      </a:lnTo>
                      <a:lnTo>
                        <a:pt x="390" y="180"/>
                      </a:lnTo>
                      <a:cubicBezTo>
                        <a:pt x="391" y="180"/>
                        <a:pt x="392" y="181"/>
                        <a:pt x="393" y="181"/>
                      </a:cubicBezTo>
                      <a:cubicBezTo>
                        <a:pt x="388" y="181"/>
                        <a:pt x="383" y="180"/>
                        <a:pt x="378" y="180"/>
                      </a:cubicBezTo>
                      <a:lnTo>
                        <a:pt x="366" y="198"/>
                      </a:lnTo>
                      <a:lnTo>
                        <a:pt x="354" y="198"/>
                      </a:lnTo>
                      <a:lnTo>
                        <a:pt x="330" y="192"/>
                      </a:lnTo>
                      <a:lnTo>
                        <a:pt x="288" y="186"/>
                      </a:lnTo>
                      <a:lnTo>
                        <a:pt x="228" y="156"/>
                      </a:lnTo>
                      <a:lnTo>
                        <a:pt x="246" y="120"/>
                      </a:lnTo>
                      <a:lnTo>
                        <a:pt x="216" y="108"/>
                      </a:lnTo>
                      <a:lnTo>
                        <a:pt x="204" y="84"/>
                      </a:lnTo>
                      <a:lnTo>
                        <a:pt x="216" y="66"/>
                      </a:lnTo>
                      <a:lnTo>
                        <a:pt x="210" y="48"/>
                      </a:lnTo>
                      <a:lnTo>
                        <a:pt x="234" y="12"/>
                      </a:lnTo>
                      <a:lnTo>
                        <a:pt x="228" y="0"/>
                      </a:lnTo>
                      <a:lnTo>
                        <a:pt x="192" y="0"/>
                      </a:lnTo>
                      <a:lnTo>
                        <a:pt x="168" y="0"/>
                      </a:lnTo>
                      <a:lnTo>
                        <a:pt x="174" y="6"/>
                      </a:lnTo>
                      <a:lnTo>
                        <a:pt x="180" y="12"/>
                      </a:lnTo>
                      <a:lnTo>
                        <a:pt x="114" y="24"/>
                      </a:lnTo>
                      <a:lnTo>
                        <a:pt x="114" y="54"/>
                      </a:lnTo>
                      <a:lnTo>
                        <a:pt x="132" y="66"/>
                      </a:lnTo>
                      <a:lnTo>
                        <a:pt x="120" y="96"/>
                      </a:lnTo>
                      <a:lnTo>
                        <a:pt x="108" y="120"/>
                      </a:lnTo>
                      <a:lnTo>
                        <a:pt x="72" y="174"/>
                      </a:lnTo>
                      <a:lnTo>
                        <a:pt x="48" y="174"/>
                      </a:lnTo>
                      <a:lnTo>
                        <a:pt x="30" y="192"/>
                      </a:lnTo>
                      <a:lnTo>
                        <a:pt x="42" y="216"/>
                      </a:lnTo>
                      <a:lnTo>
                        <a:pt x="60" y="240"/>
                      </a:lnTo>
                      <a:lnTo>
                        <a:pt x="36" y="252"/>
                      </a:lnTo>
                      <a:lnTo>
                        <a:pt x="12" y="258"/>
                      </a:lnTo>
                      <a:lnTo>
                        <a:pt x="0" y="264"/>
                      </a:lnTo>
                      <a:lnTo>
                        <a:pt x="0" y="264"/>
                      </a:lnTo>
                      <a:lnTo>
                        <a:pt x="24" y="294"/>
                      </a:lnTo>
                      <a:lnTo>
                        <a:pt x="42" y="318"/>
                      </a:lnTo>
                      <a:lnTo>
                        <a:pt x="78" y="294"/>
                      </a:lnTo>
                      <a:lnTo>
                        <a:pt x="90" y="408"/>
                      </a:lnTo>
                      <a:cubicBezTo>
                        <a:pt x="96" y="424"/>
                        <a:pt x="102" y="441"/>
                        <a:pt x="108" y="457"/>
                      </a:cubicBezTo>
                      <a:lnTo>
                        <a:pt x="138" y="511"/>
                      </a:lnTo>
                      <a:lnTo>
                        <a:pt x="156" y="541"/>
                      </a:lnTo>
                      <a:lnTo>
                        <a:pt x="174" y="571"/>
                      </a:lnTo>
                      <a:lnTo>
                        <a:pt x="192" y="553"/>
                      </a:lnTo>
                      <a:lnTo>
                        <a:pt x="216" y="523"/>
                      </a:lnTo>
                      <a:lnTo>
                        <a:pt x="222" y="499"/>
                      </a:lnTo>
                      <a:lnTo>
                        <a:pt x="228" y="457"/>
                      </a:lnTo>
                      <a:cubicBezTo>
                        <a:pt x="230" y="445"/>
                        <a:pt x="232" y="432"/>
                        <a:pt x="234" y="420"/>
                      </a:cubicBezTo>
                      <a:lnTo>
                        <a:pt x="276" y="384"/>
                      </a:lnTo>
                      <a:lnTo>
                        <a:pt x="318" y="354"/>
                      </a:lnTo>
                      <a:lnTo>
                        <a:pt x="342" y="330"/>
                      </a:lnTo>
                      <a:lnTo>
                        <a:pt x="360" y="300"/>
                      </a:lnTo>
                      <a:lnTo>
                        <a:pt x="390" y="294"/>
                      </a:lnTo>
                      <a:lnTo>
                        <a:pt x="378" y="246"/>
                      </a:lnTo>
                      <a:lnTo>
                        <a:pt x="372" y="234"/>
                      </a:lnTo>
                      <a:lnTo>
                        <a:pt x="378" y="228"/>
                      </a:lnTo>
                      <a:lnTo>
                        <a:pt x="384" y="216"/>
                      </a:lnTo>
                      <a:lnTo>
                        <a:pt x="402" y="216"/>
                      </a:lnTo>
                      <a:lnTo>
                        <a:pt x="420" y="228"/>
                      </a:lnTo>
                      <a:lnTo>
                        <a:pt x="456" y="234"/>
                      </a:lnTo>
                      <a:lnTo>
                        <a:pt x="450" y="246"/>
                      </a:lnTo>
                      <a:lnTo>
                        <a:pt x="444" y="258"/>
                      </a:lnTo>
                      <a:lnTo>
                        <a:pt x="462" y="264"/>
                      </a:lnTo>
                      <a:lnTo>
                        <a:pt x="456" y="288"/>
                      </a:lnTo>
                      <a:lnTo>
                        <a:pt x="462" y="306"/>
                      </a:lnTo>
                      <a:lnTo>
                        <a:pt x="474" y="282"/>
                      </a:lnTo>
                      <a:cubicBezTo>
                        <a:pt x="480" y="272"/>
                        <a:pt x="487" y="262"/>
                        <a:pt x="493" y="25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6338886" y="3683791"/>
                  <a:ext cx="82553" cy="69056"/>
                </a:xfrm>
                <a:custGeom>
                  <a:avLst/>
                  <a:gdLst>
                    <a:gd name="connsiteX0" fmla="*/ 3972 w 82553"/>
                    <a:gd name="connsiteY0" fmla="*/ 59531 h 69056"/>
                    <a:gd name="connsiteX1" fmla="*/ 20641 w 82553"/>
                    <a:gd name="connsiteY1" fmla="*/ 50006 h 69056"/>
                    <a:gd name="connsiteX2" fmla="*/ 25403 w 82553"/>
                    <a:gd name="connsiteY2" fmla="*/ 40481 h 69056"/>
                    <a:gd name="connsiteX3" fmla="*/ 11116 w 82553"/>
                    <a:gd name="connsiteY3" fmla="*/ 26193 h 69056"/>
                    <a:gd name="connsiteX4" fmla="*/ 1591 w 82553"/>
                    <a:gd name="connsiteY4" fmla="*/ 21431 h 69056"/>
                    <a:gd name="connsiteX5" fmla="*/ 18259 w 82553"/>
                    <a:gd name="connsiteY5" fmla="*/ 4762 h 69056"/>
                    <a:gd name="connsiteX6" fmla="*/ 25403 w 82553"/>
                    <a:gd name="connsiteY6" fmla="*/ 0 h 69056"/>
                    <a:gd name="connsiteX7" fmla="*/ 42072 w 82553"/>
                    <a:gd name="connsiteY7" fmla="*/ 4762 h 69056"/>
                    <a:gd name="connsiteX8" fmla="*/ 63503 w 82553"/>
                    <a:gd name="connsiteY8" fmla="*/ 16668 h 69056"/>
                    <a:gd name="connsiteX9" fmla="*/ 68266 w 82553"/>
                    <a:gd name="connsiteY9" fmla="*/ 23812 h 69056"/>
                    <a:gd name="connsiteX10" fmla="*/ 75409 w 82553"/>
                    <a:gd name="connsiteY10" fmla="*/ 26193 h 69056"/>
                    <a:gd name="connsiteX11" fmla="*/ 82553 w 82553"/>
                    <a:gd name="connsiteY11" fmla="*/ 30956 h 69056"/>
                    <a:gd name="connsiteX12" fmla="*/ 77791 w 82553"/>
                    <a:gd name="connsiteY12" fmla="*/ 45243 h 69056"/>
                    <a:gd name="connsiteX13" fmla="*/ 63503 w 82553"/>
                    <a:gd name="connsiteY13" fmla="*/ 50006 h 69056"/>
                    <a:gd name="connsiteX14" fmla="*/ 56359 w 82553"/>
                    <a:gd name="connsiteY14" fmla="*/ 54768 h 69056"/>
                    <a:gd name="connsiteX15" fmla="*/ 42072 w 82553"/>
                    <a:gd name="connsiteY15" fmla="*/ 59531 h 69056"/>
                    <a:gd name="connsiteX16" fmla="*/ 34928 w 82553"/>
                    <a:gd name="connsiteY16" fmla="*/ 61912 h 69056"/>
                    <a:gd name="connsiteX17" fmla="*/ 15878 w 82553"/>
                    <a:gd name="connsiteY17" fmla="*/ 66675 h 69056"/>
                    <a:gd name="connsiteX18" fmla="*/ 6353 w 82553"/>
                    <a:gd name="connsiteY18" fmla="*/ 69056 h 69056"/>
                    <a:gd name="connsiteX19" fmla="*/ 3972 w 82553"/>
                    <a:gd name="connsiteY19" fmla="*/ 59531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553" h="69056">
                      <a:moveTo>
                        <a:pt x="3972" y="59531"/>
                      </a:moveTo>
                      <a:cubicBezTo>
                        <a:pt x="6353" y="56356"/>
                        <a:pt x="18239" y="52889"/>
                        <a:pt x="20641" y="50006"/>
                      </a:cubicBezTo>
                      <a:cubicBezTo>
                        <a:pt x="22913" y="47279"/>
                        <a:pt x="23816" y="43656"/>
                        <a:pt x="25403" y="40481"/>
                      </a:cubicBezTo>
                      <a:cubicBezTo>
                        <a:pt x="0" y="27778"/>
                        <a:pt x="30168" y="45245"/>
                        <a:pt x="11116" y="26193"/>
                      </a:cubicBezTo>
                      <a:cubicBezTo>
                        <a:pt x="8606" y="23683"/>
                        <a:pt x="4766" y="23018"/>
                        <a:pt x="1591" y="21431"/>
                      </a:cubicBezTo>
                      <a:cubicBezTo>
                        <a:pt x="5782" y="8857"/>
                        <a:pt x="1884" y="15679"/>
                        <a:pt x="18259" y="4762"/>
                      </a:cubicBezTo>
                      <a:lnTo>
                        <a:pt x="25403" y="0"/>
                      </a:lnTo>
                      <a:cubicBezTo>
                        <a:pt x="27644" y="560"/>
                        <a:pt x="39278" y="3210"/>
                        <a:pt x="42072" y="4762"/>
                      </a:cubicBezTo>
                      <a:cubicBezTo>
                        <a:pt x="66636" y="18408"/>
                        <a:pt x="47338" y="11280"/>
                        <a:pt x="63503" y="16668"/>
                      </a:cubicBezTo>
                      <a:cubicBezTo>
                        <a:pt x="65091" y="19049"/>
                        <a:pt x="66031" y="22024"/>
                        <a:pt x="68266" y="23812"/>
                      </a:cubicBezTo>
                      <a:cubicBezTo>
                        <a:pt x="70226" y="25380"/>
                        <a:pt x="73164" y="25071"/>
                        <a:pt x="75409" y="26193"/>
                      </a:cubicBezTo>
                      <a:cubicBezTo>
                        <a:pt x="77969" y="27473"/>
                        <a:pt x="80172" y="29368"/>
                        <a:pt x="82553" y="30956"/>
                      </a:cubicBezTo>
                      <a:cubicBezTo>
                        <a:pt x="80966" y="35718"/>
                        <a:pt x="81341" y="41693"/>
                        <a:pt x="77791" y="45243"/>
                      </a:cubicBezTo>
                      <a:cubicBezTo>
                        <a:pt x="74241" y="48793"/>
                        <a:pt x="67680" y="47221"/>
                        <a:pt x="63503" y="50006"/>
                      </a:cubicBezTo>
                      <a:cubicBezTo>
                        <a:pt x="61122" y="51593"/>
                        <a:pt x="58974" y="53606"/>
                        <a:pt x="56359" y="54768"/>
                      </a:cubicBezTo>
                      <a:cubicBezTo>
                        <a:pt x="51772" y="56807"/>
                        <a:pt x="46834" y="57943"/>
                        <a:pt x="42072" y="59531"/>
                      </a:cubicBezTo>
                      <a:cubicBezTo>
                        <a:pt x="39691" y="60325"/>
                        <a:pt x="37363" y="61303"/>
                        <a:pt x="34928" y="61912"/>
                      </a:cubicBezTo>
                      <a:lnTo>
                        <a:pt x="15878" y="66675"/>
                      </a:lnTo>
                      <a:lnTo>
                        <a:pt x="6353" y="69056"/>
                      </a:lnTo>
                      <a:cubicBezTo>
                        <a:pt x="881" y="58111"/>
                        <a:pt x="1591" y="62706"/>
                        <a:pt x="3972" y="5953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13" name="Freeform 212"/>
              <p:cNvSpPr/>
              <p:nvPr/>
            </p:nvSpPr>
            <p:spPr>
              <a:xfrm>
                <a:off x="6346034" y="3708765"/>
                <a:ext cx="100013" cy="53615"/>
              </a:xfrm>
              <a:custGeom>
                <a:avLst/>
                <a:gdLst>
                  <a:gd name="connsiteX0" fmla="*/ 71438 w 100013"/>
                  <a:gd name="connsiteY0" fmla="*/ 8371 h 53615"/>
                  <a:gd name="connsiteX1" fmla="*/ 92869 w 100013"/>
                  <a:gd name="connsiteY1" fmla="*/ 20277 h 53615"/>
                  <a:gd name="connsiteX2" fmla="*/ 100013 w 100013"/>
                  <a:gd name="connsiteY2" fmla="*/ 25040 h 53615"/>
                  <a:gd name="connsiteX3" fmla="*/ 95250 w 100013"/>
                  <a:gd name="connsiteY3" fmla="*/ 36946 h 53615"/>
                  <a:gd name="connsiteX4" fmla="*/ 80963 w 100013"/>
                  <a:gd name="connsiteY4" fmla="*/ 41709 h 53615"/>
                  <a:gd name="connsiteX5" fmla="*/ 52388 w 100013"/>
                  <a:gd name="connsiteY5" fmla="*/ 51234 h 53615"/>
                  <a:gd name="connsiteX6" fmla="*/ 42863 w 100013"/>
                  <a:gd name="connsiteY6" fmla="*/ 53615 h 53615"/>
                  <a:gd name="connsiteX7" fmla="*/ 7144 w 100013"/>
                  <a:gd name="connsiteY7" fmla="*/ 48852 h 53615"/>
                  <a:gd name="connsiteX8" fmla="*/ 0 w 100013"/>
                  <a:gd name="connsiteY8" fmla="*/ 44090 h 53615"/>
                  <a:gd name="connsiteX9" fmla="*/ 7144 w 100013"/>
                  <a:gd name="connsiteY9" fmla="*/ 39327 h 53615"/>
                  <a:gd name="connsiteX10" fmla="*/ 16669 w 100013"/>
                  <a:gd name="connsiteY10" fmla="*/ 34565 h 53615"/>
                  <a:gd name="connsiteX11" fmla="*/ 30957 w 100013"/>
                  <a:gd name="connsiteY11" fmla="*/ 25040 h 53615"/>
                  <a:gd name="connsiteX12" fmla="*/ 38100 w 100013"/>
                  <a:gd name="connsiteY12" fmla="*/ 20277 h 53615"/>
                  <a:gd name="connsiteX13" fmla="*/ 47625 w 100013"/>
                  <a:gd name="connsiteY13" fmla="*/ 5990 h 53615"/>
                  <a:gd name="connsiteX14" fmla="*/ 71438 w 100013"/>
                  <a:gd name="connsiteY14" fmla="*/ 8371 h 53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013" h="53615">
                    <a:moveTo>
                      <a:pt x="71438" y="8371"/>
                    </a:moveTo>
                    <a:cubicBezTo>
                      <a:pt x="84012" y="12562"/>
                      <a:pt x="76494" y="9360"/>
                      <a:pt x="92869" y="20277"/>
                    </a:cubicBezTo>
                    <a:lnTo>
                      <a:pt x="100013" y="25040"/>
                    </a:lnTo>
                    <a:cubicBezTo>
                      <a:pt x="98425" y="29009"/>
                      <a:pt x="98467" y="34131"/>
                      <a:pt x="95250" y="36946"/>
                    </a:cubicBezTo>
                    <a:cubicBezTo>
                      <a:pt x="91472" y="40252"/>
                      <a:pt x="85725" y="40121"/>
                      <a:pt x="80963" y="41709"/>
                    </a:cubicBezTo>
                    <a:lnTo>
                      <a:pt x="52388" y="51234"/>
                    </a:lnTo>
                    <a:cubicBezTo>
                      <a:pt x="49283" y="52269"/>
                      <a:pt x="46038" y="52821"/>
                      <a:pt x="42863" y="53615"/>
                    </a:cubicBezTo>
                    <a:cubicBezTo>
                      <a:pt x="30957" y="52027"/>
                      <a:pt x="18870" y="51458"/>
                      <a:pt x="7144" y="48852"/>
                    </a:cubicBezTo>
                    <a:cubicBezTo>
                      <a:pt x="4350" y="48231"/>
                      <a:pt x="0" y="46952"/>
                      <a:pt x="0" y="44090"/>
                    </a:cubicBezTo>
                    <a:cubicBezTo>
                      <a:pt x="0" y="41228"/>
                      <a:pt x="4659" y="40747"/>
                      <a:pt x="7144" y="39327"/>
                    </a:cubicBezTo>
                    <a:cubicBezTo>
                      <a:pt x="10226" y="37566"/>
                      <a:pt x="13625" y="36391"/>
                      <a:pt x="16669" y="34565"/>
                    </a:cubicBezTo>
                    <a:cubicBezTo>
                      <a:pt x="21577" y="31620"/>
                      <a:pt x="26194" y="28215"/>
                      <a:pt x="30957" y="25040"/>
                    </a:cubicBezTo>
                    <a:lnTo>
                      <a:pt x="38100" y="20277"/>
                    </a:lnTo>
                    <a:cubicBezTo>
                      <a:pt x="39466" y="14815"/>
                      <a:pt x="39254" y="6588"/>
                      <a:pt x="47625" y="5990"/>
                    </a:cubicBezTo>
                    <a:cubicBezTo>
                      <a:pt x="74609" y="4063"/>
                      <a:pt x="73819" y="0"/>
                      <a:pt x="71438" y="83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9" name="Freeform 208"/>
            <p:cNvSpPr/>
            <p:nvPr/>
          </p:nvSpPr>
          <p:spPr>
            <a:xfrm>
              <a:off x="7234238" y="4478338"/>
              <a:ext cx="204787" cy="161925"/>
            </a:xfrm>
            <a:custGeom>
              <a:avLst/>
              <a:gdLst>
                <a:gd name="connsiteX0" fmla="*/ 197687 w 204831"/>
                <a:gd name="connsiteY0" fmla="*/ 73819 h 160941"/>
                <a:gd name="connsiteX1" fmla="*/ 164350 w 204831"/>
                <a:gd name="connsiteY1" fmla="*/ 69057 h 160941"/>
                <a:gd name="connsiteX2" fmla="*/ 126250 w 204831"/>
                <a:gd name="connsiteY2" fmla="*/ 66675 h 160941"/>
                <a:gd name="connsiteX3" fmla="*/ 135775 w 204831"/>
                <a:gd name="connsiteY3" fmla="*/ 69057 h 160941"/>
                <a:gd name="connsiteX4" fmla="*/ 116725 w 204831"/>
                <a:gd name="connsiteY4" fmla="*/ 114300 h 160941"/>
                <a:gd name="connsiteX5" fmla="*/ 123869 w 204831"/>
                <a:gd name="connsiteY5" fmla="*/ 119063 h 160941"/>
                <a:gd name="connsiteX6" fmla="*/ 109581 w 204831"/>
                <a:gd name="connsiteY6" fmla="*/ 128588 h 160941"/>
                <a:gd name="connsiteX7" fmla="*/ 102437 w 204831"/>
                <a:gd name="connsiteY7" fmla="*/ 133350 h 160941"/>
                <a:gd name="connsiteX8" fmla="*/ 83387 w 204831"/>
                <a:gd name="connsiteY8" fmla="*/ 142875 h 160941"/>
                <a:gd name="connsiteX9" fmla="*/ 78625 w 204831"/>
                <a:gd name="connsiteY9" fmla="*/ 154782 h 160941"/>
                <a:gd name="connsiteX10" fmla="*/ 59575 w 204831"/>
                <a:gd name="connsiteY10" fmla="*/ 152400 h 160941"/>
                <a:gd name="connsiteX11" fmla="*/ 50050 w 204831"/>
                <a:gd name="connsiteY11" fmla="*/ 138113 h 160941"/>
                <a:gd name="connsiteX12" fmla="*/ 42906 w 204831"/>
                <a:gd name="connsiteY12" fmla="*/ 142875 h 160941"/>
                <a:gd name="connsiteX13" fmla="*/ 28619 w 204831"/>
                <a:gd name="connsiteY13" fmla="*/ 147638 h 160941"/>
                <a:gd name="connsiteX14" fmla="*/ 7187 w 204831"/>
                <a:gd name="connsiteY14" fmla="*/ 135732 h 160941"/>
                <a:gd name="connsiteX15" fmla="*/ 11950 w 204831"/>
                <a:gd name="connsiteY15" fmla="*/ 128588 h 160941"/>
                <a:gd name="connsiteX16" fmla="*/ 14331 w 204831"/>
                <a:gd name="connsiteY16" fmla="*/ 119063 h 160941"/>
                <a:gd name="connsiteX17" fmla="*/ 23856 w 204831"/>
                <a:gd name="connsiteY17" fmla="*/ 114300 h 160941"/>
                <a:gd name="connsiteX18" fmla="*/ 31000 w 204831"/>
                <a:gd name="connsiteY18" fmla="*/ 109538 h 160941"/>
                <a:gd name="connsiteX19" fmla="*/ 33381 w 204831"/>
                <a:gd name="connsiteY19" fmla="*/ 109538 h 160941"/>
                <a:gd name="connsiteX20" fmla="*/ 45287 w 204831"/>
                <a:gd name="connsiteY20" fmla="*/ 111919 h 160941"/>
                <a:gd name="connsiteX21" fmla="*/ 100056 w 204831"/>
                <a:gd name="connsiteY21" fmla="*/ 64294 h 160941"/>
                <a:gd name="connsiteX22" fmla="*/ 121487 w 204831"/>
                <a:gd name="connsiteY22" fmla="*/ 35719 h 160941"/>
                <a:gd name="connsiteX23" fmla="*/ 138156 w 204831"/>
                <a:gd name="connsiteY23" fmla="*/ 42863 h 160941"/>
                <a:gd name="connsiteX24" fmla="*/ 157206 w 204831"/>
                <a:gd name="connsiteY24" fmla="*/ 35719 h 160941"/>
                <a:gd name="connsiteX25" fmla="*/ 157206 w 204831"/>
                <a:gd name="connsiteY25" fmla="*/ 16669 h 160941"/>
                <a:gd name="connsiteX26" fmla="*/ 176256 w 204831"/>
                <a:gd name="connsiteY26" fmla="*/ 0 h 160941"/>
                <a:gd name="connsiteX27" fmla="*/ 204831 w 204831"/>
                <a:gd name="connsiteY27" fmla="*/ 14288 h 160941"/>
                <a:gd name="connsiteX28" fmla="*/ 197687 w 204831"/>
                <a:gd name="connsiteY28" fmla="*/ 73819 h 1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831" h="160941">
                  <a:moveTo>
                    <a:pt x="197687" y="73819"/>
                  </a:moveTo>
                  <a:lnTo>
                    <a:pt x="164350" y="69057"/>
                  </a:lnTo>
                  <a:cubicBezTo>
                    <a:pt x="132344" y="63936"/>
                    <a:pt x="147693" y="62387"/>
                    <a:pt x="126250" y="66675"/>
                  </a:cubicBezTo>
                  <a:cubicBezTo>
                    <a:pt x="134147" y="69308"/>
                    <a:pt x="130884" y="69057"/>
                    <a:pt x="135775" y="69057"/>
                  </a:cubicBezTo>
                  <a:cubicBezTo>
                    <a:pt x="129425" y="84138"/>
                    <a:pt x="120515" y="98382"/>
                    <a:pt x="116725" y="114300"/>
                  </a:cubicBezTo>
                  <a:cubicBezTo>
                    <a:pt x="116062" y="117084"/>
                    <a:pt x="123308" y="116256"/>
                    <a:pt x="123869" y="119063"/>
                  </a:cubicBezTo>
                  <a:cubicBezTo>
                    <a:pt x="125435" y="126894"/>
                    <a:pt x="112570" y="127841"/>
                    <a:pt x="109581" y="128588"/>
                  </a:cubicBezTo>
                  <a:cubicBezTo>
                    <a:pt x="107200" y="130175"/>
                    <a:pt x="104949" y="131980"/>
                    <a:pt x="102437" y="133350"/>
                  </a:cubicBezTo>
                  <a:cubicBezTo>
                    <a:pt x="96204" y="136750"/>
                    <a:pt x="83387" y="142875"/>
                    <a:pt x="83387" y="142875"/>
                  </a:cubicBezTo>
                  <a:cubicBezTo>
                    <a:pt x="81800" y="146844"/>
                    <a:pt x="81361" y="151498"/>
                    <a:pt x="78625" y="154782"/>
                  </a:cubicBezTo>
                  <a:cubicBezTo>
                    <a:pt x="73492" y="160941"/>
                    <a:pt x="63481" y="153963"/>
                    <a:pt x="59575" y="152400"/>
                  </a:cubicBezTo>
                  <a:cubicBezTo>
                    <a:pt x="56400" y="147638"/>
                    <a:pt x="54813" y="134938"/>
                    <a:pt x="50050" y="138113"/>
                  </a:cubicBezTo>
                  <a:cubicBezTo>
                    <a:pt x="47669" y="139700"/>
                    <a:pt x="45521" y="141713"/>
                    <a:pt x="42906" y="142875"/>
                  </a:cubicBezTo>
                  <a:cubicBezTo>
                    <a:pt x="38319" y="144914"/>
                    <a:pt x="28619" y="147638"/>
                    <a:pt x="28619" y="147638"/>
                  </a:cubicBezTo>
                  <a:cubicBezTo>
                    <a:pt x="9590" y="143832"/>
                    <a:pt x="0" y="150105"/>
                    <a:pt x="7187" y="135732"/>
                  </a:cubicBezTo>
                  <a:cubicBezTo>
                    <a:pt x="8467" y="133172"/>
                    <a:pt x="10362" y="130969"/>
                    <a:pt x="11950" y="128588"/>
                  </a:cubicBezTo>
                  <a:cubicBezTo>
                    <a:pt x="12744" y="125413"/>
                    <a:pt x="12236" y="121577"/>
                    <a:pt x="14331" y="119063"/>
                  </a:cubicBezTo>
                  <a:cubicBezTo>
                    <a:pt x="16603" y="116336"/>
                    <a:pt x="20774" y="116061"/>
                    <a:pt x="23856" y="114300"/>
                  </a:cubicBezTo>
                  <a:cubicBezTo>
                    <a:pt x="26341" y="112880"/>
                    <a:pt x="28440" y="110818"/>
                    <a:pt x="31000" y="109538"/>
                  </a:cubicBezTo>
                  <a:cubicBezTo>
                    <a:pt x="31710" y="109183"/>
                    <a:pt x="32587" y="109538"/>
                    <a:pt x="33381" y="109538"/>
                  </a:cubicBezTo>
                  <a:lnTo>
                    <a:pt x="45287" y="111919"/>
                  </a:lnTo>
                  <a:lnTo>
                    <a:pt x="100056" y="64294"/>
                  </a:lnTo>
                  <a:lnTo>
                    <a:pt x="121487" y="35719"/>
                  </a:lnTo>
                  <a:lnTo>
                    <a:pt x="138156" y="42863"/>
                  </a:lnTo>
                  <a:lnTo>
                    <a:pt x="157206" y="35719"/>
                  </a:lnTo>
                  <a:lnTo>
                    <a:pt x="157206" y="16669"/>
                  </a:lnTo>
                  <a:lnTo>
                    <a:pt x="176256" y="0"/>
                  </a:lnTo>
                  <a:lnTo>
                    <a:pt x="204831" y="14288"/>
                  </a:lnTo>
                  <a:lnTo>
                    <a:pt x="197687" y="7381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Freeform 215"/>
            <p:cNvSpPr>
              <a:spLocks noChangeArrowheads="1"/>
            </p:cNvSpPr>
            <p:nvPr/>
          </p:nvSpPr>
          <p:spPr bwMode="auto">
            <a:xfrm>
              <a:off x="7229475" y="4543425"/>
              <a:ext cx="227013" cy="200025"/>
            </a:xfrm>
            <a:custGeom>
              <a:avLst/>
              <a:gdLst>
                <a:gd name="T0" fmla="*/ 199060 w 226219"/>
                <a:gd name="T1" fmla="*/ 9345 h 200451"/>
                <a:gd name="T2" fmla="*/ 142538 w 226219"/>
                <a:gd name="T3" fmla="*/ 0 h 200451"/>
                <a:gd name="T4" fmla="*/ 135165 w 226219"/>
                <a:gd name="T5" fmla="*/ 0 h 200451"/>
                <a:gd name="T6" fmla="*/ 144995 w 226219"/>
                <a:gd name="T7" fmla="*/ 9345 h 200451"/>
                <a:gd name="T8" fmla="*/ 127792 w 226219"/>
                <a:gd name="T9" fmla="*/ 51395 h 200451"/>
                <a:gd name="T10" fmla="*/ 135165 w 226219"/>
                <a:gd name="T11" fmla="*/ 60739 h 200451"/>
                <a:gd name="T12" fmla="*/ 90929 w 226219"/>
                <a:gd name="T13" fmla="*/ 79427 h 200451"/>
                <a:gd name="T14" fmla="*/ 90929 w 226219"/>
                <a:gd name="T15" fmla="*/ 88773 h 200451"/>
                <a:gd name="T16" fmla="*/ 78639 w 226219"/>
                <a:gd name="T17" fmla="*/ 93444 h 200451"/>
                <a:gd name="T18" fmla="*/ 73727 w 226219"/>
                <a:gd name="T19" fmla="*/ 88773 h 200451"/>
                <a:gd name="T20" fmla="*/ 68812 w 226219"/>
                <a:gd name="T21" fmla="*/ 88773 h 200451"/>
                <a:gd name="T22" fmla="*/ 63896 w 226219"/>
                <a:gd name="T23" fmla="*/ 72418 h 200451"/>
                <a:gd name="T24" fmla="*/ 41779 w 226219"/>
                <a:gd name="T25" fmla="*/ 81764 h 200451"/>
                <a:gd name="T26" fmla="*/ 31948 w 226219"/>
                <a:gd name="T27" fmla="*/ 81764 h 200451"/>
                <a:gd name="T28" fmla="*/ 22117 w 226219"/>
                <a:gd name="T29" fmla="*/ 81764 h 200451"/>
                <a:gd name="T30" fmla="*/ 9830 w 226219"/>
                <a:gd name="T31" fmla="*/ 77090 h 200451"/>
                <a:gd name="T32" fmla="*/ 12288 w 226219"/>
                <a:gd name="T33" fmla="*/ 70083 h 200451"/>
                <a:gd name="T34" fmla="*/ 19661 w 226219"/>
                <a:gd name="T35" fmla="*/ 63075 h 200451"/>
                <a:gd name="T36" fmla="*/ 22117 w 226219"/>
                <a:gd name="T37" fmla="*/ 51395 h 200451"/>
                <a:gd name="T38" fmla="*/ 0 w 226219"/>
                <a:gd name="T39" fmla="*/ 72418 h 200451"/>
                <a:gd name="T40" fmla="*/ 2456 w 226219"/>
                <a:gd name="T41" fmla="*/ 123812 h 200451"/>
                <a:gd name="T42" fmla="*/ 34406 w 226219"/>
                <a:gd name="T43" fmla="*/ 179878 h 200451"/>
                <a:gd name="T44" fmla="*/ 95844 w 226219"/>
                <a:gd name="T45" fmla="*/ 179878 h 200451"/>
                <a:gd name="T46" fmla="*/ 125334 w 226219"/>
                <a:gd name="T47" fmla="*/ 196232 h 200451"/>
                <a:gd name="T48" fmla="*/ 152368 w 226219"/>
                <a:gd name="T49" fmla="*/ 189223 h 200451"/>
                <a:gd name="T50" fmla="*/ 176943 w 226219"/>
                <a:gd name="T51" fmla="*/ 128485 h 200451"/>
                <a:gd name="T52" fmla="*/ 216262 w 226219"/>
                <a:gd name="T53" fmla="*/ 88773 h 200451"/>
                <a:gd name="T54" fmla="*/ 233467 w 226219"/>
                <a:gd name="T55" fmla="*/ 70083 h 200451"/>
                <a:gd name="T56" fmla="*/ 199060 w 226219"/>
                <a:gd name="T57" fmla="*/ 9345 h 2004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6219"/>
                <a:gd name="T88" fmla="*/ 0 h 200451"/>
                <a:gd name="T89" fmla="*/ 226219 w 226219"/>
                <a:gd name="T90" fmla="*/ 200451 h 2004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6219" h="200451">
                  <a:moveTo>
                    <a:pt x="192881" y="9525"/>
                  </a:moveTo>
                  <a:lnTo>
                    <a:pt x="138113" y="0"/>
                  </a:lnTo>
                  <a:lnTo>
                    <a:pt x="130969" y="0"/>
                  </a:lnTo>
                  <a:lnTo>
                    <a:pt x="140494" y="9525"/>
                  </a:lnTo>
                  <a:lnTo>
                    <a:pt x="123825" y="52388"/>
                  </a:lnTo>
                  <a:lnTo>
                    <a:pt x="130969" y="61913"/>
                  </a:lnTo>
                  <a:lnTo>
                    <a:pt x="88106" y="80963"/>
                  </a:lnTo>
                  <a:lnTo>
                    <a:pt x="88106" y="90488"/>
                  </a:lnTo>
                  <a:lnTo>
                    <a:pt x="76200" y="95250"/>
                  </a:lnTo>
                  <a:lnTo>
                    <a:pt x="71438" y="90488"/>
                  </a:lnTo>
                  <a:lnTo>
                    <a:pt x="66675" y="90488"/>
                  </a:lnTo>
                  <a:lnTo>
                    <a:pt x="61913" y="73819"/>
                  </a:lnTo>
                  <a:lnTo>
                    <a:pt x="40481" y="83344"/>
                  </a:lnTo>
                  <a:lnTo>
                    <a:pt x="30956" y="83344"/>
                  </a:lnTo>
                  <a:lnTo>
                    <a:pt x="21431" y="83344"/>
                  </a:lnTo>
                  <a:lnTo>
                    <a:pt x="9525" y="78581"/>
                  </a:lnTo>
                  <a:lnTo>
                    <a:pt x="11906" y="71438"/>
                  </a:lnTo>
                  <a:lnTo>
                    <a:pt x="19050" y="64294"/>
                  </a:lnTo>
                  <a:lnTo>
                    <a:pt x="21431" y="52388"/>
                  </a:lnTo>
                  <a:lnTo>
                    <a:pt x="0" y="73819"/>
                  </a:lnTo>
                  <a:lnTo>
                    <a:pt x="2381" y="126206"/>
                  </a:lnTo>
                  <a:lnTo>
                    <a:pt x="33338" y="183356"/>
                  </a:lnTo>
                  <a:lnTo>
                    <a:pt x="92869" y="183356"/>
                  </a:lnTo>
                  <a:cubicBezTo>
                    <a:pt x="119733" y="200451"/>
                    <a:pt x="108714" y="200025"/>
                    <a:pt x="121444" y="200025"/>
                  </a:cubicBezTo>
                  <a:lnTo>
                    <a:pt x="147638" y="192881"/>
                  </a:lnTo>
                  <a:lnTo>
                    <a:pt x="171450" y="130969"/>
                  </a:lnTo>
                  <a:lnTo>
                    <a:pt x="209550" y="90488"/>
                  </a:lnTo>
                  <a:cubicBezTo>
                    <a:pt x="225093" y="74945"/>
                    <a:pt x="220826" y="82224"/>
                    <a:pt x="226219" y="71438"/>
                  </a:cubicBezTo>
                  <a:lnTo>
                    <a:pt x="192881" y="9525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6716713" y="3924300"/>
              <a:ext cx="82550" cy="42863"/>
            </a:xfrm>
            <a:custGeom>
              <a:avLst/>
              <a:gdLst>
                <a:gd name="connsiteX0" fmla="*/ 7162 w 80981"/>
                <a:gd name="connsiteY0" fmla="*/ 33338 h 42863"/>
                <a:gd name="connsiteX1" fmla="*/ 9543 w 80981"/>
                <a:gd name="connsiteY1" fmla="*/ 21431 h 42863"/>
                <a:gd name="connsiteX2" fmla="*/ 11925 w 80981"/>
                <a:gd name="connsiteY2" fmla="*/ 14288 h 42863"/>
                <a:gd name="connsiteX3" fmla="*/ 26212 w 80981"/>
                <a:gd name="connsiteY3" fmla="*/ 4763 h 42863"/>
                <a:gd name="connsiteX4" fmla="*/ 33356 w 80981"/>
                <a:gd name="connsiteY4" fmla="*/ 0 h 42863"/>
                <a:gd name="connsiteX5" fmla="*/ 52406 w 80981"/>
                <a:gd name="connsiteY5" fmla="*/ 4763 h 42863"/>
                <a:gd name="connsiteX6" fmla="*/ 66693 w 80981"/>
                <a:gd name="connsiteY6" fmla="*/ 9525 h 42863"/>
                <a:gd name="connsiteX7" fmla="*/ 73837 w 80981"/>
                <a:gd name="connsiteY7" fmla="*/ 14288 h 42863"/>
                <a:gd name="connsiteX8" fmla="*/ 80981 w 80981"/>
                <a:gd name="connsiteY8" fmla="*/ 28575 h 42863"/>
                <a:gd name="connsiteX9" fmla="*/ 76218 w 80981"/>
                <a:gd name="connsiteY9" fmla="*/ 35719 h 42863"/>
                <a:gd name="connsiteX10" fmla="*/ 66693 w 80981"/>
                <a:gd name="connsiteY10" fmla="*/ 38100 h 42863"/>
                <a:gd name="connsiteX11" fmla="*/ 33356 w 80981"/>
                <a:gd name="connsiteY11" fmla="*/ 42863 h 42863"/>
                <a:gd name="connsiteX12" fmla="*/ 14306 w 80981"/>
                <a:gd name="connsiteY12" fmla="*/ 38100 h 42863"/>
                <a:gd name="connsiteX13" fmla="*/ 7162 w 80981"/>
                <a:gd name="connsiteY13" fmla="*/ 33338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81" h="42863">
                  <a:moveTo>
                    <a:pt x="7162" y="33338"/>
                  </a:moveTo>
                  <a:cubicBezTo>
                    <a:pt x="6368" y="30560"/>
                    <a:pt x="8561" y="25358"/>
                    <a:pt x="9543" y="21431"/>
                  </a:cubicBezTo>
                  <a:cubicBezTo>
                    <a:pt x="10152" y="18996"/>
                    <a:pt x="10150" y="16063"/>
                    <a:pt x="11925" y="14288"/>
                  </a:cubicBezTo>
                  <a:cubicBezTo>
                    <a:pt x="15972" y="10241"/>
                    <a:pt x="21450" y="7938"/>
                    <a:pt x="26212" y="4763"/>
                  </a:cubicBezTo>
                  <a:lnTo>
                    <a:pt x="33356" y="0"/>
                  </a:lnTo>
                  <a:cubicBezTo>
                    <a:pt x="39706" y="1588"/>
                    <a:pt x="46196" y="2693"/>
                    <a:pt x="52406" y="4763"/>
                  </a:cubicBezTo>
                  <a:lnTo>
                    <a:pt x="66693" y="9525"/>
                  </a:lnTo>
                  <a:cubicBezTo>
                    <a:pt x="69074" y="11113"/>
                    <a:pt x="71813" y="12264"/>
                    <a:pt x="73837" y="14288"/>
                  </a:cubicBezTo>
                  <a:cubicBezTo>
                    <a:pt x="78455" y="18905"/>
                    <a:pt x="79044" y="22763"/>
                    <a:pt x="80981" y="28575"/>
                  </a:cubicBezTo>
                  <a:cubicBezTo>
                    <a:pt x="79393" y="30956"/>
                    <a:pt x="78599" y="34131"/>
                    <a:pt x="76218" y="35719"/>
                  </a:cubicBezTo>
                  <a:cubicBezTo>
                    <a:pt x="73495" y="37534"/>
                    <a:pt x="69888" y="37390"/>
                    <a:pt x="66693" y="38100"/>
                  </a:cubicBezTo>
                  <a:cubicBezTo>
                    <a:pt x="51531" y="41469"/>
                    <a:pt x="52075" y="40782"/>
                    <a:pt x="33356" y="42863"/>
                  </a:cubicBezTo>
                  <a:cubicBezTo>
                    <a:pt x="27006" y="41275"/>
                    <a:pt x="20457" y="40337"/>
                    <a:pt x="14306" y="38100"/>
                  </a:cubicBezTo>
                  <a:cubicBezTo>
                    <a:pt x="0" y="32898"/>
                    <a:pt x="7956" y="36116"/>
                    <a:pt x="7162" y="3333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8" name="Rounded Rectangular Callout 215"/>
          <p:cNvSpPr/>
          <p:nvPr/>
        </p:nvSpPr>
        <p:spPr>
          <a:xfrm>
            <a:off x="4343400" y="1371600"/>
            <a:ext cx="1905000" cy="685800"/>
          </a:xfrm>
          <a:prstGeom prst="wedgeRoundRectCallout">
            <a:avLst>
              <a:gd name="adj1" fmla="val 65658"/>
              <a:gd name="adj2" fmla="val 2842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Hydro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Projects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Bhutan</a:t>
            </a:r>
          </a:p>
        </p:txBody>
      </p:sp>
      <p:sp>
        <p:nvSpPr>
          <p:cNvPr id="219" name="Rounded Rectangular Callout 216"/>
          <p:cNvSpPr/>
          <p:nvPr/>
        </p:nvSpPr>
        <p:spPr>
          <a:xfrm>
            <a:off x="7391400" y="3429000"/>
            <a:ext cx="1447800" cy="990600"/>
          </a:xfrm>
          <a:prstGeom prst="wedgeRoundRectCallout">
            <a:avLst>
              <a:gd name="adj1" fmla="val -85081"/>
              <a:gd name="adj2" fmla="val 302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Logistics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Office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Singapore</a:t>
            </a:r>
          </a:p>
        </p:txBody>
      </p:sp>
      <p:sp>
        <p:nvSpPr>
          <p:cNvPr id="220" name="Rounded Rectangular Callout 219"/>
          <p:cNvSpPr/>
          <p:nvPr/>
        </p:nvSpPr>
        <p:spPr>
          <a:xfrm>
            <a:off x="7467600" y="4876800"/>
            <a:ext cx="1371600" cy="838200"/>
          </a:xfrm>
          <a:prstGeom prst="wedgeRoundRectCallout">
            <a:avLst>
              <a:gd name="adj1" fmla="val -46614"/>
              <a:gd name="adj2" fmla="val -655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Technology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Investments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Australia</a:t>
            </a:r>
          </a:p>
        </p:txBody>
      </p:sp>
      <p:sp>
        <p:nvSpPr>
          <p:cNvPr id="221" name="Rounded Rectangular Callout 220"/>
          <p:cNvSpPr/>
          <p:nvPr/>
        </p:nvSpPr>
        <p:spPr>
          <a:xfrm>
            <a:off x="5410200" y="4876800"/>
            <a:ext cx="1828800" cy="838200"/>
          </a:xfrm>
          <a:prstGeom prst="wedgeRoundRectCallout">
            <a:avLst>
              <a:gd name="adj1" fmla="val 36342"/>
              <a:gd name="adj2" fmla="val -1066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Coal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Geothermal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roject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Indonesia</a:t>
            </a:r>
          </a:p>
        </p:txBody>
      </p:sp>
      <p:sp>
        <p:nvSpPr>
          <p:cNvPr id="222" name="Rounded Rectangular Callout 221"/>
          <p:cNvSpPr/>
          <p:nvPr/>
        </p:nvSpPr>
        <p:spPr>
          <a:xfrm>
            <a:off x="3009900" y="4953000"/>
            <a:ext cx="2019300" cy="762000"/>
          </a:xfrm>
          <a:prstGeom prst="wedgeRoundRectCallout">
            <a:avLst>
              <a:gd name="adj1" fmla="val 54235"/>
              <a:gd name="adj2" fmla="val -520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JV for Power Projects – South Africa</a:t>
            </a:r>
          </a:p>
        </p:txBody>
      </p:sp>
      <p:sp>
        <p:nvSpPr>
          <p:cNvPr id="223" name="TextBox 221"/>
          <p:cNvSpPr txBox="1">
            <a:spLocks noChangeArrowheads="1"/>
          </p:cNvSpPr>
          <p:nvPr/>
        </p:nvSpPr>
        <p:spPr bwMode="auto">
          <a:xfrm>
            <a:off x="304800" y="121920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Tata Power – </a:t>
            </a:r>
            <a:r>
              <a:rPr lang="en-US" b="1" dirty="0" smtClean="0"/>
              <a:t>Global </a:t>
            </a:r>
            <a:r>
              <a:rPr lang="en-US" b="1" dirty="0"/>
              <a:t>presence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304800" y="5777345"/>
            <a:ext cx="8534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Early success in each of our focus geographies. 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Strategy aimed at mitigating prevailing domestic challenges viz. land, fuel, etc.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Rounded Rectangular Callout 224"/>
          <p:cNvSpPr/>
          <p:nvPr/>
        </p:nvSpPr>
        <p:spPr>
          <a:xfrm>
            <a:off x="1828800" y="3124200"/>
            <a:ext cx="1447800" cy="914400"/>
          </a:xfrm>
          <a:prstGeom prst="wedgeRoundRectCallout">
            <a:avLst>
              <a:gd name="adj1" fmla="val 146650"/>
              <a:gd name="adj2" fmla="val 52489"/>
              <a:gd name="adj3" fmla="val 16667"/>
            </a:avLst>
          </a:prstGeom>
          <a:solidFill>
            <a:srgbClr val="FFFFCC"/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Distribution Consultancy Assignment - Nigeria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Rounded Rectangular Callout 226"/>
          <p:cNvSpPr/>
          <p:nvPr/>
        </p:nvSpPr>
        <p:spPr>
          <a:xfrm>
            <a:off x="2209800" y="1600200"/>
            <a:ext cx="1905000" cy="762000"/>
          </a:xfrm>
          <a:prstGeom prst="wedgeRoundRectCallout">
            <a:avLst>
              <a:gd name="adj1" fmla="val 117332"/>
              <a:gd name="adj2" fmla="val 17131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Hydro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Projects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Georgia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Rounded Rectangular Callout 227"/>
          <p:cNvSpPr/>
          <p:nvPr/>
        </p:nvSpPr>
        <p:spPr>
          <a:xfrm>
            <a:off x="1447800" y="4267200"/>
            <a:ext cx="1447800" cy="914400"/>
          </a:xfrm>
          <a:prstGeom prst="wedgeRoundRectCallout">
            <a:avLst>
              <a:gd name="adj1" fmla="val 201196"/>
              <a:gd name="adj2" fmla="val -187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Hydro Power- Zambia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Rounded Rectangular Callout 216"/>
          <p:cNvSpPr/>
          <p:nvPr/>
        </p:nvSpPr>
        <p:spPr>
          <a:xfrm>
            <a:off x="6400800" y="1371600"/>
            <a:ext cx="1447800" cy="685800"/>
          </a:xfrm>
          <a:prstGeom prst="wedgeRoundRectCallout">
            <a:avLst>
              <a:gd name="adj1" fmla="val -33406"/>
              <a:gd name="adj2" fmla="val 302983"/>
              <a:gd name="adj3" fmla="val 16667"/>
            </a:avLst>
          </a:prstGeom>
          <a:solidFill>
            <a:srgbClr val="FFFFCC"/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Coal fired project - Myanmar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Rounded Rectangular Callout 216"/>
          <p:cNvSpPr/>
          <p:nvPr/>
        </p:nvSpPr>
        <p:spPr>
          <a:xfrm>
            <a:off x="7391400" y="2286000"/>
            <a:ext cx="1447800" cy="685800"/>
          </a:xfrm>
          <a:prstGeom prst="wedgeRoundRectCallout">
            <a:avLst>
              <a:gd name="adj1" fmla="val -85081"/>
              <a:gd name="adj2" fmla="val 187832"/>
              <a:gd name="adj3" fmla="val 16667"/>
            </a:avLst>
          </a:prstGeom>
          <a:solidFill>
            <a:srgbClr val="FFFFCC"/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Coal fired project - Vietnam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Rounded Rectangle 230"/>
          <p:cNvSpPr/>
          <p:nvPr/>
        </p:nvSpPr>
        <p:spPr>
          <a:xfrm>
            <a:off x="4572000" y="966400"/>
            <a:ext cx="3048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Rounded Rectangle 231"/>
          <p:cNvSpPr/>
          <p:nvPr/>
        </p:nvSpPr>
        <p:spPr>
          <a:xfrm>
            <a:off x="7391400" y="966400"/>
            <a:ext cx="304800" cy="228600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4876800" y="942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Established/ in advanced stages</a:t>
            </a:r>
            <a:endParaRPr lang="en-US" sz="1200" i="1" dirty="0"/>
          </a:p>
        </p:txBody>
      </p:sp>
      <p:sp>
        <p:nvSpPr>
          <p:cNvPr id="234" name="TextBox 233"/>
          <p:cNvSpPr txBox="1"/>
          <p:nvPr/>
        </p:nvSpPr>
        <p:spPr>
          <a:xfrm>
            <a:off x="7772400" y="9422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Early stages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Performance – Standalone and Key Subsidiaries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6002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1219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Operating Profit of key entities (</a:t>
            </a:r>
            <a:r>
              <a:rPr lang="en-US" b="1" dirty="0" smtClean="0">
                <a:latin typeface="Rupee Foradian" pitchFamily="34" charset="0"/>
              </a:rPr>
              <a:t>`</a:t>
            </a:r>
            <a:r>
              <a:rPr lang="en-US" b="1" dirty="0" smtClean="0"/>
              <a:t> </a:t>
            </a:r>
            <a:r>
              <a:rPr lang="en-US" b="1" dirty="0" err="1" smtClean="0"/>
              <a:t>crore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096000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TPSSL – 100% Operating Profit is shown for all the years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Standalone Financials – FY14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19187"/>
          <a:ext cx="8534400" cy="4800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518"/>
                <a:gridCol w="1999490"/>
                <a:gridCol w="1739392"/>
              </a:tblGrid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Figures in </a:t>
                      </a:r>
                      <a:r>
                        <a:rPr lang="en-US" sz="1400" dirty="0" smtClean="0">
                          <a:latin typeface="Rupee Foradian" pitchFamily="34" charset="0"/>
                          <a:cs typeface="Arial" pitchFamily="34" charset="0"/>
                        </a:rPr>
                        <a:t>`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Crore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0292" marB="50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FY14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0292" marB="50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FY13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0292" marB="50292" anchor="ctr" horzOverflow="overflow"/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Sales/Income from Other Operations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8,627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9,567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Operating Expenditure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6,073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7,509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Operating Profit</a:t>
                      </a:r>
                    </a:p>
                  </a:txBody>
                  <a:tcPr marL="100584" marR="100584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2,554</a:t>
                      </a:r>
                    </a:p>
                  </a:txBody>
                  <a:tcPr marL="100584" marR="182880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2,058</a:t>
                      </a:r>
                    </a:p>
                  </a:txBody>
                  <a:tcPr marL="100584" marR="182880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Forex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Loss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Add: Other Income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656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722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Finance Cost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868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684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Profit Before Depreciation and Tax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2,078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2,067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Depreciation/Amortization/Impairment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587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364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Profit Before Tax</a:t>
                      </a:r>
                    </a:p>
                  </a:txBody>
                  <a:tcPr marL="100584" marR="100584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1,491</a:t>
                      </a:r>
                    </a:p>
                  </a:txBody>
                  <a:tcPr marL="100584" marR="182880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1,703</a:t>
                      </a:r>
                    </a:p>
                  </a:txBody>
                  <a:tcPr marL="100584" marR="182880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 Expenses</a:t>
                      </a:r>
                    </a:p>
                  </a:txBody>
                  <a:tcPr marL="100584" marR="100584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537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679</a:t>
                      </a:r>
                    </a:p>
                  </a:txBody>
                  <a:tcPr marL="100584" marR="182880" marT="50292" marB="50292" anchor="ctr" horzOverflow="overflow">
                    <a:noFill/>
                  </a:tcPr>
                </a:tc>
              </a:tr>
              <a:tr h="506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Profit/(Loss) After Tax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954</a:t>
                      </a:r>
                    </a:p>
                  </a:txBody>
                  <a:tcPr marL="100584" marR="182880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1,025</a:t>
                      </a:r>
                    </a:p>
                  </a:txBody>
                  <a:tcPr marL="100584" marR="182880" marT="50292" marB="50292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19800"/>
            <a:ext cx="24481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1- Before Interest on Perpetual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Consolidated Financials – FY14</a:t>
            </a:r>
            <a:endParaRPr lang="en-IN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37DDC1-5125-4313-8447-DECE530C6CC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19193"/>
          <a:ext cx="8534400" cy="487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518"/>
                <a:gridCol w="1999490"/>
                <a:gridCol w="1739392"/>
              </a:tblGrid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Figures in </a:t>
                      </a:r>
                      <a:r>
                        <a:rPr lang="en-US" sz="1400" dirty="0" smtClean="0">
                          <a:latin typeface="Rupee Foradian" pitchFamily="34" charset="0"/>
                          <a:cs typeface="Arial" pitchFamily="34" charset="0"/>
                        </a:rPr>
                        <a:t>`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Crore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FY14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FY13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0" marB="0" anchor="ctr" horzOverflow="overflow"/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Sales/Income from Other Operations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35,649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33,025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Operating Expenditure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27,942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26,386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Operating Profit</a:t>
                      </a:r>
                    </a:p>
                  </a:txBody>
                  <a:tcPr marL="100584" marR="10058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7,707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6,639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Forex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Loss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789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Add: Other Income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227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369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Finance Cost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3,440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2,642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Profit Before Depreciation and Tax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3,705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4,178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Depreciation/Amortization/Impairment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2,730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2,901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Profit Before Tax</a:t>
                      </a:r>
                    </a:p>
                  </a:txBody>
                  <a:tcPr marL="100584" marR="10058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975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1,277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 Expenses (Domestic)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689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758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 Expenses (International)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319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420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Profit/(Loss) After Tax</a:t>
                      </a:r>
                    </a:p>
                  </a:txBody>
                  <a:tcPr marL="100584" marR="10058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(33)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Less: Minority Interest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29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Add: Share of Profit of Associates</a:t>
                      </a:r>
                    </a:p>
                  </a:txBody>
                  <a:tcPr marL="100584" marR="100584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00584" marR="182880" marT="0" marB="0" anchor="ctr" horzOverflow="overflow">
                    <a:noFill/>
                  </a:tcPr>
                </a:tc>
              </a:tr>
              <a:tr h="49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Profit After Tax, Minority Interest and Share of Profit of Associates</a:t>
                      </a:r>
                    </a:p>
                  </a:txBody>
                  <a:tcPr marL="100584" marR="10058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(260)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(85)</a:t>
                      </a:r>
                    </a:p>
                  </a:txBody>
                  <a:tcPr marL="100584" marR="1828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12157</TotalTime>
  <Words>1852</Words>
  <Application>Microsoft Office PowerPoint</Application>
  <PresentationFormat>On-screen Show (4:3)</PresentationFormat>
  <Paragraphs>394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Agenda</vt:lpstr>
      <vt:lpstr>Slide 4</vt:lpstr>
      <vt:lpstr>Integrated power utility with pan value chain presence</vt:lpstr>
      <vt:lpstr>Expanding global footprint</vt:lpstr>
      <vt:lpstr>Operating Performance – Standalone and Key Subsidiaries</vt:lpstr>
      <vt:lpstr>Standalone Financials – FY14</vt:lpstr>
      <vt:lpstr>Consolidated Financials – FY14</vt:lpstr>
      <vt:lpstr>Standalone Financials – Q1 FY15</vt:lpstr>
      <vt:lpstr>Consolidated Financials – Q1 FY15</vt:lpstr>
      <vt:lpstr>Tata Power Stock Performance</vt:lpstr>
      <vt:lpstr>Slide 13</vt:lpstr>
      <vt:lpstr>Mundra (4,000 MW)</vt:lpstr>
      <vt:lpstr>Mumbai Distribution</vt:lpstr>
      <vt:lpstr>Kalinganagar (202.5 MW)</vt:lpstr>
      <vt:lpstr>Dagacchu (126 MW)</vt:lpstr>
      <vt:lpstr>Georgia (400 MW)</vt:lpstr>
      <vt:lpstr>Coal Companies</vt:lpstr>
      <vt:lpstr>Treasury and Investments</vt:lpstr>
      <vt:lpstr>Sustainability – Key Thrust Areas</vt:lpstr>
      <vt:lpstr>Relief efforts for natural calamities</vt:lpstr>
      <vt:lpstr>Slide 23</vt:lpstr>
      <vt:lpstr>Key focus areas in the near term</vt:lpstr>
      <vt:lpstr>Long Term Strategic Intent (2022) revisited in 2014</vt:lpstr>
      <vt:lpstr>Your Company is engaging with the new Government to address the sectoral issues paving way for development</vt:lpstr>
      <vt:lpstr>Slide 27</vt:lpstr>
      <vt:lpstr>Key People Statistics</vt:lpstr>
      <vt:lpstr>Skill Development Institute</vt:lpstr>
      <vt:lpstr>Affirmative Action</vt:lpstr>
      <vt:lpstr>Slide 31</vt:lpstr>
      <vt:lpstr>Awards and Recognitions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Bipin Kulkarni</dc:creator>
  <cp:lastModifiedBy>bipin.kulkarni</cp:lastModifiedBy>
  <cp:revision>1855</cp:revision>
  <dcterms:created xsi:type="dcterms:W3CDTF">2011-11-25T12:00:31Z</dcterms:created>
  <dcterms:modified xsi:type="dcterms:W3CDTF">2014-08-13T06:49:18Z</dcterms:modified>
</cp:coreProperties>
</file>